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</p:sldIdLst>
  <p:sldSz cx="9906000" cy="6858000" type="A4"/>
  <p:notesSz cx="9906000" cy="6858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4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906000" h="6858000">
                <a:moveTo>
                  <a:pt x="9906000" y="0"/>
                </a:moveTo>
                <a:lnTo>
                  <a:pt x="0" y="0"/>
                </a:lnTo>
                <a:lnTo>
                  <a:pt x="0" y="6858000"/>
                </a:lnTo>
                <a:lnTo>
                  <a:pt x="9906000" y="6858000"/>
                </a:lnTo>
                <a:lnTo>
                  <a:pt x="9906000" y="0"/>
                </a:lnTo>
                <a:close/>
              </a:path>
            </a:pathLst>
          </a:custGeom>
          <a:solidFill>
            <a:srgbClr val="1C38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0672" y="213487"/>
            <a:ext cx="6588759" cy="376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8154" y="1394840"/>
            <a:ext cx="894969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na.com.ar/Empresas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arantizar.com.ar/garantizar-digita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906000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906000" cy="5992495"/>
            </a:xfrm>
            <a:custGeom>
              <a:avLst/>
              <a:gdLst/>
              <a:ahLst/>
              <a:cxnLst/>
              <a:rect l="l" t="t" r="r" b="b"/>
              <a:pathLst>
                <a:path w="9906000" h="5992495">
                  <a:moveTo>
                    <a:pt x="0" y="5992367"/>
                  </a:moveTo>
                  <a:lnTo>
                    <a:pt x="9906000" y="5992367"/>
                  </a:lnTo>
                  <a:lnTo>
                    <a:pt x="9906000" y="0"/>
                  </a:lnTo>
                  <a:lnTo>
                    <a:pt x="0" y="0"/>
                  </a:lnTo>
                  <a:lnTo>
                    <a:pt x="0" y="5992367"/>
                  </a:lnTo>
                  <a:close/>
                </a:path>
              </a:pathLst>
            </a:custGeom>
            <a:solidFill>
              <a:srgbClr val="48718A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09672" y="3203448"/>
              <a:ext cx="4474464" cy="10972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992367"/>
              <a:ext cx="9906000" cy="866140"/>
            </a:xfrm>
            <a:custGeom>
              <a:avLst/>
              <a:gdLst/>
              <a:ahLst/>
              <a:cxnLst/>
              <a:rect l="l" t="t" r="r" b="b"/>
              <a:pathLst>
                <a:path w="9906000" h="866140">
                  <a:moveTo>
                    <a:pt x="9906000" y="865630"/>
                  </a:moveTo>
                  <a:lnTo>
                    <a:pt x="9906000" y="0"/>
                  </a:lnTo>
                  <a:lnTo>
                    <a:pt x="0" y="0"/>
                  </a:lnTo>
                  <a:lnTo>
                    <a:pt x="0" y="865630"/>
                  </a:lnTo>
                  <a:lnTo>
                    <a:pt x="9906000" y="865630"/>
                  </a:lnTo>
                  <a:close/>
                </a:path>
              </a:pathLst>
            </a:custGeom>
            <a:solidFill>
              <a:srgbClr val="36B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3444" y="1624583"/>
              <a:ext cx="1505712" cy="15788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131" y="4252036"/>
            <a:ext cx="2330450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Incluye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Bonificación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Tasa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FONDEP:</a:t>
            </a:r>
            <a:endParaRPr sz="1400">
              <a:latin typeface="Calibri"/>
              <a:cs typeface="Calibri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p.p.a.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inversión</a:t>
            </a:r>
            <a:endParaRPr sz="1400">
              <a:latin typeface="Calibri"/>
              <a:cs typeface="Calibri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p.p.a.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capital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trabajo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3404" y="195071"/>
            <a:ext cx="2270759" cy="43433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28669" y="1570177"/>
            <a:ext cx="282511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Destinada</a:t>
            </a:r>
            <a:r>
              <a:rPr sz="2000" spc="-6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</a:t>
            </a:r>
            <a:r>
              <a:rPr sz="20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MiPYMES</a:t>
            </a:r>
            <a:r>
              <a:rPr sz="20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:</a:t>
            </a:r>
            <a:endParaRPr sz="2000">
              <a:latin typeface="Franklin Gothic Medium"/>
              <a:cs typeface="Franklin Gothic Medium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9016" y="1385316"/>
            <a:ext cx="2068195" cy="2700655"/>
            <a:chOff x="509016" y="1385316"/>
            <a:chExt cx="2068195" cy="2700655"/>
          </a:xfrm>
        </p:grpSpPr>
        <p:sp>
          <p:nvSpPr>
            <p:cNvPr id="6" name="object 6"/>
            <p:cNvSpPr/>
            <p:nvPr/>
          </p:nvSpPr>
          <p:spPr>
            <a:xfrm>
              <a:off x="515112" y="1391412"/>
              <a:ext cx="2056130" cy="2688590"/>
            </a:xfrm>
            <a:custGeom>
              <a:avLst/>
              <a:gdLst/>
              <a:ahLst/>
              <a:cxnLst/>
              <a:rect l="l" t="t" r="r" b="b"/>
              <a:pathLst>
                <a:path w="2056130" h="2688590">
                  <a:moveTo>
                    <a:pt x="1713230" y="0"/>
                  </a:moveTo>
                  <a:lnTo>
                    <a:pt x="342646" y="0"/>
                  </a:lnTo>
                  <a:lnTo>
                    <a:pt x="296152" y="3128"/>
                  </a:lnTo>
                  <a:lnTo>
                    <a:pt x="251559" y="12240"/>
                  </a:lnTo>
                  <a:lnTo>
                    <a:pt x="209276" y="26927"/>
                  </a:lnTo>
                  <a:lnTo>
                    <a:pt x="169709" y="46783"/>
                  </a:lnTo>
                  <a:lnTo>
                    <a:pt x="133268" y="71397"/>
                  </a:lnTo>
                  <a:lnTo>
                    <a:pt x="100361" y="100361"/>
                  </a:lnTo>
                  <a:lnTo>
                    <a:pt x="71397" y="133268"/>
                  </a:lnTo>
                  <a:lnTo>
                    <a:pt x="46783" y="169709"/>
                  </a:lnTo>
                  <a:lnTo>
                    <a:pt x="26927" y="209276"/>
                  </a:lnTo>
                  <a:lnTo>
                    <a:pt x="12240" y="251559"/>
                  </a:lnTo>
                  <a:lnTo>
                    <a:pt x="3128" y="296152"/>
                  </a:lnTo>
                  <a:lnTo>
                    <a:pt x="0" y="342646"/>
                  </a:lnTo>
                  <a:lnTo>
                    <a:pt x="0" y="2345690"/>
                  </a:lnTo>
                  <a:lnTo>
                    <a:pt x="3128" y="2392183"/>
                  </a:lnTo>
                  <a:lnTo>
                    <a:pt x="12240" y="2436776"/>
                  </a:lnTo>
                  <a:lnTo>
                    <a:pt x="26927" y="2479059"/>
                  </a:lnTo>
                  <a:lnTo>
                    <a:pt x="46783" y="2518626"/>
                  </a:lnTo>
                  <a:lnTo>
                    <a:pt x="71397" y="2555067"/>
                  </a:lnTo>
                  <a:lnTo>
                    <a:pt x="100361" y="2587974"/>
                  </a:lnTo>
                  <a:lnTo>
                    <a:pt x="133268" y="2616938"/>
                  </a:lnTo>
                  <a:lnTo>
                    <a:pt x="169709" y="2641552"/>
                  </a:lnTo>
                  <a:lnTo>
                    <a:pt x="209276" y="2661408"/>
                  </a:lnTo>
                  <a:lnTo>
                    <a:pt x="251559" y="2676095"/>
                  </a:lnTo>
                  <a:lnTo>
                    <a:pt x="296152" y="2685207"/>
                  </a:lnTo>
                  <a:lnTo>
                    <a:pt x="342646" y="2688336"/>
                  </a:lnTo>
                  <a:lnTo>
                    <a:pt x="1713230" y="2688336"/>
                  </a:lnTo>
                  <a:lnTo>
                    <a:pt x="1759723" y="2685207"/>
                  </a:lnTo>
                  <a:lnTo>
                    <a:pt x="1804316" y="2676095"/>
                  </a:lnTo>
                  <a:lnTo>
                    <a:pt x="1846599" y="2661408"/>
                  </a:lnTo>
                  <a:lnTo>
                    <a:pt x="1886166" y="2641552"/>
                  </a:lnTo>
                  <a:lnTo>
                    <a:pt x="1922607" y="2616938"/>
                  </a:lnTo>
                  <a:lnTo>
                    <a:pt x="1955514" y="2587974"/>
                  </a:lnTo>
                  <a:lnTo>
                    <a:pt x="1984478" y="2555067"/>
                  </a:lnTo>
                  <a:lnTo>
                    <a:pt x="2009092" y="2518626"/>
                  </a:lnTo>
                  <a:lnTo>
                    <a:pt x="2028948" y="2479059"/>
                  </a:lnTo>
                  <a:lnTo>
                    <a:pt x="2043635" y="2436776"/>
                  </a:lnTo>
                  <a:lnTo>
                    <a:pt x="2052747" y="2392183"/>
                  </a:lnTo>
                  <a:lnTo>
                    <a:pt x="2055876" y="2345690"/>
                  </a:lnTo>
                  <a:lnTo>
                    <a:pt x="2055876" y="342646"/>
                  </a:lnTo>
                  <a:lnTo>
                    <a:pt x="2052747" y="296152"/>
                  </a:lnTo>
                  <a:lnTo>
                    <a:pt x="2043635" y="251559"/>
                  </a:lnTo>
                  <a:lnTo>
                    <a:pt x="2028948" y="209276"/>
                  </a:lnTo>
                  <a:lnTo>
                    <a:pt x="2009092" y="169709"/>
                  </a:lnTo>
                  <a:lnTo>
                    <a:pt x="1984478" y="133268"/>
                  </a:lnTo>
                  <a:lnTo>
                    <a:pt x="1955514" y="100361"/>
                  </a:lnTo>
                  <a:lnTo>
                    <a:pt x="1922607" y="71397"/>
                  </a:lnTo>
                  <a:lnTo>
                    <a:pt x="1886166" y="46783"/>
                  </a:lnTo>
                  <a:lnTo>
                    <a:pt x="1846599" y="26927"/>
                  </a:lnTo>
                  <a:lnTo>
                    <a:pt x="1804316" y="12240"/>
                  </a:lnTo>
                  <a:lnTo>
                    <a:pt x="1759723" y="3128"/>
                  </a:lnTo>
                  <a:lnTo>
                    <a:pt x="17132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5112" y="1391412"/>
              <a:ext cx="2056130" cy="2688590"/>
            </a:xfrm>
            <a:custGeom>
              <a:avLst/>
              <a:gdLst/>
              <a:ahLst/>
              <a:cxnLst/>
              <a:rect l="l" t="t" r="r" b="b"/>
              <a:pathLst>
                <a:path w="2056130" h="2688590">
                  <a:moveTo>
                    <a:pt x="0" y="342646"/>
                  </a:moveTo>
                  <a:lnTo>
                    <a:pt x="3128" y="296152"/>
                  </a:lnTo>
                  <a:lnTo>
                    <a:pt x="12240" y="251559"/>
                  </a:lnTo>
                  <a:lnTo>
                    <a:pt x="26927" y="209276"/>
                  </a:lnTo>
                  <a:lnTo>
                    <a:pt x="46783" y="169709"/>
                  </a:lnTo>
                  <a:lnTo>
                    <a:pt x="71397" y="133268"/>
                  </a:lnTo>
                  <a:lnTo>
                    <a:pt x="100361" y="100361"/>
                  </a:lnTo>
                  <a:lnTo>
                    <a:pt x="133268" y="71397"/>
                  </a:lnTo>
                  <a:lnTo>
                    <a:pt x="169709" y="46783"/>
                  </a:lnTo>
                  <a:lnTo>
                    <a:pt x="209276" y="26927"/>
                  </a:lnTo>
                  <a:lnTo>
                    <a:pt x="251559" y="12240"/>
                  </a:lnTo>
                  <a:lnTo>
                    <a:pt x="296152" y="3128"/>
                  </a:lnTo>
                  <a:lnTo>
                    <a:pt x="342646" y="0"/>
                  </a:lnTo>
                  <a:lnTo>
                    <a:pt x="1713230" y="0"/>
                  </a:lnTo>
                  <a:lnTo>
                    <a:pt x="1759723" y="3128"/>
                  </a:lnTo>
                  <a:lnTo>
                    <a:pt x="1804316" y="12240"/>
                  </a:lnTo>
                  <a:lnTo>
                    <a:pt x="1846599" y="26927"/>
                  </a:lnTo>
                  <a:lnTo>
                    <a:pt x="1886166" y="46783"/>
                  </a:lnTo>
                  <a:lnTo>
                    <a:pt x="1922607" y="71397"/>
                  </a:lnTo>
                  <a:lnTo>
                    <a:pt x="1955514" y="100361"/>
                  </a:lnTo>
                  <a:lnTo>
                    <a:pt x="1984478" y="133268"/>
                  </a:lnTo>
                  <a:lnTo>
                    <a:pt x="2009092" y="169709"/>
                  </a:lnTo>
                  <a:lnTo>
                    <a:pt x="2028948" y="209276"/>
                  </a:lnTo>
                  <a:lnTo>
                    <a:pt x="2043635" y="251559"/>
                  </a:lnTo>
                  <a:lnTo>
                    <a:pt x="2052747" y="296152"/>
                  </a:lnTo>
                  <a:lnTo>
                    <a:pt x="2055876" y="342646"/>
                  </a:lnTo>
                  <a:lnTo>
                    <a:pt x="2055876" y="2345690"/>
                  </a:lnTo>
                  <a:lnTo>
                    <a:pt x="2052747" y="2392183"/>
                  </a:lnTo>
                  <a:lnTo>
                    <a:pt x="2043635" y="2436776"/>
                  </a:lnTo>
                  <a:lnTo>
                    <a:pt x="2028948" y="2479059"/>
                  </a:lnTo>
                  <a:lnTo>
                    <a:pt x="2009092" y="2518626"/>
                  </a:lnTo>
                  <a:lnTo>
                    <a:pt x="1984478" y="2555067"/>
                  </a:lnTo>
                  <a:lnTo>
                    <a:pt x="1955514" y="2587974"/>
                  </a:lnTo>
                  <a:lnTo>
                    <a:pt x="1922607" y="2616938"/>
                  </a:lnTo>
                  <a:lnTo>
                    <a:pt x="1886166" y="2641552"/>
                  </a:lnTo>
                  <a:lnTo>
                    <a:pt x="1846599" y="2661408"/>
                  </a:lnTo>
                  <a:lnTo>
                    <a:pt x="1804316" y="2676095"/>
                  </a:lnTo>
                  <a:lnTo>
                    <a:pt x="1759723" y="2685207"/>
                  </a:lnTo>
                  <a:lnTo>
                    <a:pt x="1713230" y="2688336"/>
                  </a:lnTo>
                  <a:lnTo>
                    <a:pt x="342646" y="2688336"/>
                  </a:lnTo>
                  <a:lnTo>
                    <a:pt x="296152" y="2685207"/>
                  </a:lnTo>
                  <a:lnTo>
                    <a:pt x="251559" y="2676095"/>
                  </a:lnTo>
                  <a:lnTo>
                    <a:pt x="209276" y="2661408"/>
                  </a:lnTo>
                  <a:lnTo>
                    <a:pt x="169709" y="2641552"/>
                  </a:lnTo>
                  <a:lnTo>
                    <a:pt x="133268" y="2616938"/>
                  </a:lnTo>
                  <a:lnTo>
                    <a:pt x="100361" y="2587974"/>
                  </a:lnTo>
                  <a:lnTo>
                    <a:pt x="71397" y="2555067"/>
                  </a:lnTo>
                  <a:lnTo>
                    <a:pt x="46783" y="2518626"/>
                  </a:lnTo>
                  <a:lnTo>
                    <a:pt x="26927" y="2479059"/>
                  </a:lnTo>
                  <a:lnTo>
                    <a:pt x="12240" y="2436776"/>
                  </a:lnTo>
                  <a:lnTo>
                    <a:pt x="3128" y="2392183"/>
                  </a:lnTo>
                  <a:lnTo>
                    <a:pt x="0" y="2345690"/>
                  </a:lnTo>
                  <a:lnTo>
                    <a:pt x="0" y="342646"/>
                  </a:lnTo>
                  <a:close/>
                </a:path>
              </a:pathLst>
            </a:custGeom>
            <a:ln w="12191">
              <a:solidFill>
                <a:srgbClr val="4189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52348" y="2910967"/>
            <a:ext cx="1581785" cy="9156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680">
              <a:lnSpc>
                <a:spcPts val="3265"/>
              </a:lnSpc>
              <a:spcBef>
                <a:spcPts val="95"/>
              </a:spcBef>
            </a:pPr>
            <a:r>
              <a:rPr sz="2800" b="1" spc="-10" dirty="0">
                <a:solidFill>
                  <a:srgbClr val="F39454"/>
                </a:solidFill>
                <a:latin typeface="Calibri"/>
                <a:cs typeface="Calibri"/>
              </a:rPr>
              <a:t>Tasa</a:t>
            </a:r>
            <a:r>
              <a:rPr sz="2800" b="1" spc="-15" dirty="0">
                <a:solidFill>
                  <a:srgbClr val="F39454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39454"/>
                </a:solidFill>
                <a:latin typeface="Calibri"/>
                <a:cs typeface="Calibri"/>
              </a:rPr>
              <a:t>Fija:</a:t>
            </a:r>
            <a:endParaRPr sz="2800" dirty="0">
              <a:latin typeface="Calibri"/>
              <a:cs typeface="Calibri"/>
            </a:endParaRPr>
          </a:p>
          <a:p>
            <a:pPr marL="12700">
              <a:lnSpc>
                <a:spcPts val="3745"/>
              </a:lnSpc>
            </a:pPr>
            <a:r>
              <a:rPr sz="3200" spc="-5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21%</a:t>
            </a:r>
            <a:r>
              <a:rPr sz="3200" spc="-10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3200" spc="-6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TNA</a:t>
            </a:r>
            <a:endParaRPr sz="3200" dirty="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5990843"/>
            <a:ext cx="9906000" cy="866140"/>
          </a:xfrm>
          <a:custGeom>
            <a:avLst/>
            <a:gdLst/>
            <a:ahLst/>
            <a:cxnLst/>
            <a:rect l="l" t="t" r="r" b="b"/>
            <a:pathLst>
              <a:path w="9906000" h="866140">
                <a:moveTo>
                  <a:pt x="0" y="0"/>
                </a:moveTo>
                <a:lnTo>
                  <a:pt x="0" y="865632"/>
                </a:lnTo>
                <a:lnTo>
                  <a:pt x="9905999" y="865632"/>
                </a:lnTo>
                <a:lnTo>
                  <a:pt x="9905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36B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988" y="5984544"/>
            <a:ext cx="9677400" cy="864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oferta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crediticia.</a:t>
            </a:r>
            <a:endParaRPr sz="11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85420" algn="l"/>
              </a:tabLst>
            </a:pPr>
            <a:r>
              <a:rPr sz="1100" spc="-5" dirty="0">
                <a:latin typeface="Calibri"/>
                <a:cs typeface="Calibri"/>
              </a:rPr>
              <a:t>Sujeto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proceso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vinculación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y/o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análisis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crediticio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 Banco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Nación,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aprobación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y/o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regulaciones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materia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pudieran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corresponder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emanada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organismos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contralor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–B.C.R.A.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y/o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A.F.I.P.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Garantizar </a:t>
            </a:r>
            <a:r>
              <a:rPr sz="1100" spc="-5" dirty="0">
                <a:latin typeface="Calibri"/>
                <a:cs typeface="Calibri"/>
              </a:rPr>
              <a:t>SGR-</a:t>
            </a:r>
            <a:endParaRPr sz="1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 algn="l"/>
              </a:tabLst>
            </a:pPr>
            <a:r>
              <a:rPr sz="1100" dirty="0">
                <a:latin typeface="Calibri"/>
                <a:cs typeface="Calibri"/>
              </a:rPr>
              <a:t>Las</a:t>
            </a:r>
            <a:r>
              <a:rPr sz="1100" spc="-5" dirty="0">
                <a:latin typeface="Calibri"/>
                <a:cs typeface="Calibri"/>
              </a:rPr>
              <a:t> condiciones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-5" dirty="0">
                <a:latin typeface="Calibri"/>
                <a:cs typeface="Calibri"/>
              </a:rPr>
              <a:t> ser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modificadas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unilateralmente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 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Banco,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cualquier </a:t>
            </a:r>
            <a:r>
              <a:rPr sz="1100" spc="-5" dirty="0">
                <a:latin typeface="Calibri"/>
                <a:cs typeface="Calibri"/>
              </a:rPr>
              <a:t>momento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sin </a:t>
            </a:r>
            <a:r>
              <a:rPr sz="1100" dirty="0">
                <a:latin typeface="Calibri"/>
                <a:cs typeface="Calibri"/>
              </a:rPr>
              <a:t>previo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aviso.</a:t>
            </a:r>
            <a:endParaRPr sz="1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 algn="l"/>
              </a:tabLst>
            </a:pPr>
            <a:r>
              <a:rPr sz="1100" spc="-5" dirty="0">
                <a:latin typeface="Calibri"/>
                <a:cs typeface="Calibri"/>
              </a:rPr>
              <a:t>Vigencia: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Hasta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31.12.2021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 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ejecución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total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cupo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asignado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operatoria.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1057" y="1580514"/>
            <a:ext cx="1415415" cy="1111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5725" marR="5080" indent="-73660" algn="just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INVERSION</a:t>
            </a:r>
            <a:r>
              <a:rPr sz="2000" spc="-10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Y </a:t>
            </a:r>
            <a:r>
              <a:rPr sz="2000" spc="-484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CAPITAL </a:t>
            </a:r>
            <a:r>
              <a:rPr sz="2000" spc="1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DE </a:t>
            </a:r>
            <a:r>
              <a:rPr sz="2000" spc="1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TRABAJO</a:t>
            </a:r>
            <a:endParaRPr sz="2000">
              <a:latin typeface="Franklin Gothic Medium"/>
              <a:cs typeface="Franklin Gothic Medium"/>
            </a:endParaRPr>
          </a:p>
          <a:p>
            <a:pPr marL="135890">
              <a:lnSpc>
                <a:spcPct val="100000"/>
              </a:lnSpc>
              <a:spcBef>
                <a:spcPts val="25"/>
              </a:spcBef>
            </a:pPr>
            <a:r>
              <a:rPr sz="1100" spc="-15" dirty="0">
                <a:latin typeface="Franklin Gothic Medium"/>
                <a:cs typeface="Franklin Gothic Medium"/>
              </a:rPr>
              <a:t>(Reg. </a:t>
            </a:r>
            <a:r>
              <a:rPr sz="1100" dirty="0">
                <a:latin typeface="Franklin Gothic Medium"/>
                <a:cs typeface="Franklin Gothic Medium"/>
              </a:rPr>
              <a:t>N°</a:t>
            </a:r>
            <a:r>
              <a:rPr sz="1100" spc="-15" dirty="0">
                <a:latin typeface="Franklin Gothic Medium"/>
                <a:cs typeface="Franklin Gothic Medium"/>
              </a:rPr>
              <a:t> </a:t>
            </a:r>
            <a:r>
              <a:rPr sz="1100" spc="-10" dirty="0">
                <a:latin typeface="Franklin Gothic Medium"/>
                <a:cs typeface="Franklin Gothic Medium"/>
              </a:rPr>
              <a:t>623/716)</a:t>
            </a:r>
            <a:endParaRPr sz="110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39310" y="2002282"/>
            <a:ext cx="4845050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81280" indent="-287020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 desarrollen</a:t>
            </a:r>
            <a:r>
              <a:rPr sz="14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cultivo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vegetales,</a:t>
            </a:r>
            <a:r>
              <a:rPr sz="14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hortalizas,</a:t>
            </a:r>
            <a:r>
              <a:rPr sz="14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legumbres, </a:t>
            </a:r>
            <a:r>
              <a:rPr sz="1400" spc="-3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frutas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y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producción</a:t>
            </a:r>
            <a:r>
              <a:rPr sz="14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huevos.</a:t>
            </a:r>
            <a:endParaRPr sz="1400">
              <a:latin typeface="Franklin Gothic Medium"/>
              <a:cs typeface="Franklin Gothic Medium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Inscriptas</a:t>
            </a:r>
            <a:r>
              <a:rPr sz="14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en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el </a:t>
            </a:r>
            <a:r>
              <a:rPr sz="14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RENSPA</a:t>
            </a:r>
            <a:endParaRPr sz="1400">
              <a:latin typeface="Franklin Gothic Medium"/>
              <a:cs typeface="Franklin Gothic Medium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Con</a:t>
            </a:r>
            <a:r>
              <a:rPr sz="14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certificado</a:t>
            </a:r>
            <a:r>
              <a:rPr sz="14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Mipyme.</a:t>
            </a:r>
            <a:endParaRPr sz="1400">
              <a:latin typeface="Franklin Gothic Medium"/>
              <a:cs typeface="Franklin Gothic Medium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Personas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Jurídicas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con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24 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meses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inscripción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ante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la</a:t>
            </a: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AFIP</a:t>
            </a:r>
            <a:endParaRPr sz="1400">
              <a:latin typeface="Franklin Gothic Medium"/>
              <a:cs typeface="Franklin Gothic Medium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en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los</a:t>
            </a:r>
            <a:r>
              <a:rPr sz="14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CLAE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definidos.</a:t>
            </a:r>
            <a:endParaRPr sz="1400">
              <a:latin typeface="Franklin Gothic Medium"/>
              <a:cs typeface="Franklin Gothic Medium"/>
            </a:endParaRPr>
          </a:p>
          <a:p>
            <a:pPr marL="299085" marR="13017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Personas 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Humanas menores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 </a:t>
            </a: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65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años con </a:t>
            </a: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12 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meses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 </a:t>
            </a:r>
            <a:r>
              <a:rPr sz="1400" spc="-3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inscripción</a:t>
            </a:r>
            <a:r>
              <a:rPr sz="14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ante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la</a:t>
            </a: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AFIP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en los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CLAE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definidos.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28669" y="3956097"/>
            <a:ext cx="4276725" cy="100012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4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Monto</a:t>
            </a:r>
            <a:r>
              <a:rPr sz="2000" spc="-7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máximo:</a:t>
            </a:r>
            <a:endParaRPr sz="2000">
              <a:latin typeface="Franklin Gothic Medium"/>
              <a:cs typeface="Franklin Gothic Medium"/>
            </a:endParaRPr>
          </a:p>
          <a:p>
            <a:pPr marL="323215">
              <a:lnSpc>
                <a:spcPct val="100000"/>
              </a:lnSpc>
              <a:spcBef>
                <a:spcPts val="635"/>
              </a:spcBef>
            </a:pP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hasta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3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meses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venta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del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solicitante</a:t>
            </a:r>
            <a:r>
              <a:rPr sz="16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con</a:t>
            </a:r>
            <a:r>
              <a:rPr sz="16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un</a:t>
            </a:r>
            <a:endParaRPr sz="1600">
              <a:latin typeface="Franklin Gothic Medium"/>
              <a:cs typeface="Franklin Gothic Medium"/>
            </a:endParaRPr>
          </a:p>
          <a:p>
            <a:pPr marL="323215">
              <a:lnSpc>
                <a:spcPct val="100000"/>
              </a:lnSpc>
            </a:pP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tope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$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3.000.000.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3753" y="180594"/>
            <a:ext cx="6588759" cy="899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CRÉDITOS</a:t>
            </a: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PRODUCTORES</a:t>
            </a:r>
            <a:r>
              <a:rPr sz="23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RENSPA DE </a:t>
            </a:r>
            <a:r>
              <a:rPr sz="2300" b="1" spc="-6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ALIMENTOS</a:t>
            </a:r>
            <a:r>
              <a:rPr sz="23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FRESCOS</a:t>
            </a:r>
            <a:endParaRPr sz="2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marco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Comunicación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5" dirty="0">
                <a:solidFill>
                  <a:srgbClr val="FFFFFF"/>
                </a:solidFill>
                <a:latin typeface="Arial"/>
                <a:cs typeface="Arial"/>
              </a:rPr>
              <a:t>“A”</a:t>
            </a:r>
            <a:r>
              <a:rPr sz="11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°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7140,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°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7240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complementarias</a:t>
            </a:r>
            <a:r>
              <a:rPr sz="11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 BCRA.</a:t>
            </a:r>
            <a:endParaRPr sz="11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49567" y="6856475"/>
            <a:ext cx="3456940" cy="1905"/>
          </a:xfrm>
          <a:custGeom>
            <a:avLst/>
            <a:gdLst/>
            <a:ahLst/>
            <a:cxnLst/>
            <a:rect l="l" t="t" r="r" b="b"/>
            <a:pathLst>
              <a:path w="3456940" h="1904">
                <a:moveTo>
                  <a:pt x="0" y="1522"/>
                </a:moveTo>
                <a:lnTo>
                  <a:pt x="3456432" y="1522"/>
                </a:lnTo>
                <a:lnTo>
                  <a:pt x="3456432" y="0"/>
                </a:lnTo>
                <a:lnTo>
                  <a:pt x="0" y="0"/>
                </a:lnTo>
                <a:lnTo>
                  <a:pt x="0" y="1522"/>
                </a:lnTo>
                <a:close/>
              </a:path>
            </a:pathLst>
          </a:custGeom>
          <a:solidFill>
            <a:srgbClr val="4871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49567" y="1322832"/>
            <a:ext cx="3456940" cy="4668520"/>
          </a:xfrm>
          <a:custGeom>
            <a:avLst/>
            <a:gdLst/>
            <a:ahLst/>
            <a:cxnLst/>
            <a:rect l="l" t="t" r="r" b="b"/>
            <a:pathLst>
              <a:path w="3456940" h="4668520">
                <a:moveTo>
                  <a:pt x="0" y="4668011"/>
                </a:moveTo>
                <a:lnTo>
                  <a:pt x="3456432" y="4668011"/>
                </a:lnTo>
                <a:lnTo>
                  <a:pt x="3456432" y="0"/>
                </a:lnTo>
                <a:lnTo>
                  <a:pt x="0" y="0"/>
                </a:lnTo>
                <a:lnTo>
                  <a:pt x="0" y="4668011"/>
                </a:lnTo>
                <a:close/>
              </a:path>
            </a:pathLst>
          </a:custGeom>
          <a:solidFill>
            <a:srgbClr val="48718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3404" y="195071"/>
            <a:ext cx="2270759" cy="43433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58482" y="1676146"/>
            <a:ext cx="616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</a:t>
            </a:r>
            <a:r>
              <a:rPr sz="18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l</a:t>
            </a:r>
            <a:r>
              <a:rPr sz="18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</a:t>
            </a:r>
            <a:r>
              <a:rPr sz="1800" spc="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es: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58482" y="2227833"/>
            <a:ext cx="3045460" cy="2800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11310:</a:t>
            </a:r>
            <a:r>
              <a:rPr sz="14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Cultivo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papa, 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batata</a:t>
            </a:r>
            <a:r>
              <a:rPr sz="14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y</a:t>
            </a:r>
            <a:endParaRPr sz="1400">
              <a:latin typeface="Franklin Gothic Medium"/>
              <a:cs typeface="Franklin Gothic Medium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spc="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11321:</a:t>
            </a:r>
            <a:r>
              <a:rPr sz="14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Cultivo</a:t>
            </a:r>
            <a:r>
              <a:rPr sz="14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4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tomate.</a:t>
            </a:r>
            <a:endParaRPr sz="1400">
              <a:latin typeface="Franklin Gothic Medium"/>
              <a:cs typeface="Franklin Gothic Medium"/>
            </a:endParaRPr>
          </a:p>
          <a:p>
            <a:pPr marL="299085" marR="226060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11329: 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Cultivo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 bulbos, brotes, </a:t>
            </a:r>
            <a:r>
              <a:rPr sz="1400" spc="-3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hortalizas</a:t>
            </a:r>
            <a:r>
              <a:rPr sz="14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fruto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n.c.p.</a:t>
            </a:r>
            <a:endParaRPr sz="1400">
              <a:latin typeface="Franklin Gothic Medium"/>
              <a:cs typeface="Franklin Gothic Medium"/>
            </a:endParaRPr>
          </a:p>
          <a:p>
            <a:pPr marL="299085" marR="379730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11331: 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Cultivo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hortalizas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 </a:t>
            </a:r>
            <a:r>
              <a:rPr sz="1400" spc="-3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hortalizas</a:t>
            </a:r>
            <a:r>
              <a:rPr sz="14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frescas.</a:t>
            </a:r>
            <a:endParaRPr sz="1400">
              <a:latin typeface="Franklin Gothic Medium"/>
              <a:cs typeface="Franklin Gothic Medium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11341:</a:t>
            </a:r>
            <a:r>
              <a:rPr sz="14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Cultivo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4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legumbres</a:t>
            </a:r>
            <a:endParaRPr sz="1400">
              <a:latin typeface="Franklin Gothic Medium"/>
              <a:cs typeface="Franklin Gothic Medium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11342:</a:t>
            </a:r>
            <a:r>
              <a:rPr sz="14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Cultivo</a:t>
            </a:r>
            <a:r>
              <a:rPr sz="14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4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legumbre</a:t>
            </a:r>
            <a:r>
              <a:rPr sz="14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secas.</a:t>
            </a:r>
            <a:endParaRPr sz="1400">
              <a:latin typeface="Franklin Gothic Medium"/>
              <a:cs typeface="Franklin Gothic Medium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12200: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Cultivo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frutas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cítricas.</a:t>
            </a:r>
            <a:endParaRPr sz="1400">
              <a:latin typeface="Franklin Gothic Medium"/>
              <a:cs typeface="Franklin Gothic Medium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12311:</a:t>
            </a:r>
            <a:r>
              <a:rPr sz="14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Cultivo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manzana</a:t>
            </a:r>
            <a:r>
              <a:rPr sz="14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y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pera.</a:t>
            </a:r>
            <a:endParaRPr sz="1400">
              <a:latin typeface="Franklin Gothic Medium"/>
              <a:cs typeface="Franklin Gothic Medium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12410: </a:t>
            </a:r>
            <a:r>
              <a:rPr sz="14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Cultivo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frutas tropicales </a:t>
            </a:r>
            <a:r>
              <a:rPr sz="14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y </a:t>
            </a:r>
            <a:r>
              <a:rPr sz="1400" spc="-3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subtropicales.</a:t>
            </a:r>
            <a:endParaRPr sz="1400">
              <a:latin typeface="Franklin Gothic Medium"/>
              <a:cs typeface="Franklin Gothic Medium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14820:</a:t>
            </a:r>
            <a:r>
              <a:rPr sz="14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Producción</a:t>
            </a:r>
            <a:r>
              <a:rPr sz="14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4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huevos.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5990843"/>
            <a:ext cx="9906000" cy="866140"/>
          </a:xfrm>
          <a:custGeom>
            <a:avLst/>
            <a:gdLst/>
            <a:ahLst/>
            <a:cxnLst/>
            <a:rect l="l" t="t" r="r" b="b"/>
            <a:pathLst>
              <a:path w="9906000" h="866140">
                <a:moveTo>
                  <a:pt x="0" y="0"/>
                </a:moveTo>
                <a:lnTo>
                  <a:pt x="0" y="865632"/>
                </a:lnTo>
                <a:lnTo>
                  <a:pt x="9905999" y="865632"/>
                </a:lnTo>
                <a:lnTo>
                  <a:pt x="9905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36B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988" y="5984544"/>
            <a:ext cx="9677400" cy="864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oferta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crediticia.</a:t>
            </a:r>
            <a:endParaRPr sz="11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85420" algn="l"/>
              </a:tabLst>
            </a:pPr>
            <a:r>
              <a:rPr sz="1100" spc="-5" dirty="0">
                <a:latin typeface="Calibri"/>
                <a:cs typeface="Calibri"/>
              </a:rPr>
              <a:t>Sujeto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proceso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vinculación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y/o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análisis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crediticio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 Banco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Nación,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aprobación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y/o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regulaciones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materia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pudieran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corresponder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emanada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organismos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contralor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–B.C.R.A.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y/o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A.F.I.P.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Garantizar </a:t>
            </a:r>
            <a:r>
              <a:rPr sz="1100" spc="-5" dirty="0">
                <a:latin typeface="Calibri"/>
                <a:cs typeface="Calibri"/>
              </a:rPr>
              <a:t>SGR-</a:t>
            </a:r>
            <a:endParaRPr sz="1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 algn="l"/>
              </a:tabLst>
            </a:pPr>
            <a:r>
              <a:rPr sz="1100" dirty="0">
                <a:latin typeface="Calibri"/>
                <a:cs typeface="Calibri"/>
              </a:rPr>
              <a:t>Las</a:t>
            </a:r>
            <a:r>
              <a:rPr sz="1100" spc="-5" dirty="0">
                <a:latin typeface="Calibri"/>
                <a:cs typeface="Calibri"/>
              </a:rPr>
              <a:t> condiciones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-5" dirty="0">
                <a:latin typeface="Calibri"/>
                <a:cs typeface="Calibri"/>
              </a:rPr>
              <a:t> ser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modificadas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unilateralmente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 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Banco,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cualquier </a:t>
            </a:r>
            <a:r>
              <a:rPr sz="1100" spc="-5" dirty="0">
                <a:latin typeface="Calibri"/>
                <a:cs typeface="Calibri"/>
              </a:rPr>
              <a:t>momento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sin </a:t>
            </a:r>
            <a:r>
              <a:rPr sz="1100" dirty="0">
                <a:latin typeface="Calibri"/>
                <a:cs typeface="Calibri"/>
              </a:rPr>
              <a:t>previo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aviso.</a:t>
            </a:r>
            <a:endParaRPr sz="1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 algn="l"/>
              </a:tabLst>
            </a:pPr>
            <a:r>
              <a:rPr sz="1100" spc="-5" dirty="0">
                <a:latin typeface="Calibri"/>
                <a:cs typeface="Calibri"/>
              </a:rPr>
              <a:t>Vigencia: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Hasta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31.12.2021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 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ejecución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total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cupo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asignado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operatoria.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7522" y="3049905"/>
            <a:ext cx="25171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Aval:</a:t>
            </a:r>
            <a:r>
              <a:rPr sz="20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Garantizar</a:t>
            </a:r>
            <a:r>
              <a:rPr sz="16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SGR.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7522" y="3598926"/>
            <a:ext cx="31870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Proporción</a:t>
            </a:r>
            <a:r>
              <a:rPr sz="2000" spc="-6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20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apoyo:</a:t>
            </a:r>
            <a:r>
              <a:rPr sz="20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100%.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7522" y="4147565"/>
            <a:ext cx="473265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Amortización: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mensual,</a:t>
            </a:r>
            <a:r>
              <a:rPr sz="16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trimestral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o</a:t>
            </a:r>
            <a:r>
              <a:rPr sz="16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semestral 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mediante</a:t>
            </a:r>
            <a:r>
              <a:rPr sz="1600" spc="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Sistema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Francés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o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Alemán</a:t>
            </a:r>
            <a:r>
              <a:rPr sz="1600" spc="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según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el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caso.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9955" y="5295900"/>
            <a:ext cx="5608320" cy="401320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3111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4"/>
              </a:spcBef>
            </a:pP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https://</a:t>
            </a: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  <a:hlinkClick r:id="rId3"/>
              </a:rPr>
              <a:t>www.bna.com.ar/Empresas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7522" y="1644348"/>
            <a:ext cx="4702810" cy="120523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73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Plazo:</a:t>
            </a:r>
            <a:endParaRPr sz="2000">
              <a:latin typeface="Franklin Gothic Medium"/>
              <a:cs typeface="Franklin Gothic Medium"/>
            </a:endParaRPr>
          </a:p>
          <a:p>
            <a:pPr marL="287020" marR="64135" lvl="1" indent="-287020" algn="r">
              <a:lnSpc>
                <a:spcPct val="100000"/>
              </a:lnSpc>
              <a:spcBef>
                <a:spcPts val="495"/>
              </a:spcBef>
              <a:buFont typeface="Wingdings"/>
              <a:buChar char=""/>
              <a:tabLst>
                <a:tab pos="287020" algn="l"/>
              </a:tabLst>
            </a:pP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Inversión:</a:t>
            </a:r>
            <a:r>
              <a:rPr sz="16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mínimo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48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meses,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máximo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60</a:t>
            </a:r>
            <a:r>
              <a:rPr sz="16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meses</a:t>
            </a:r>
            <a:endParaRPr sz="1600">
              <a:latin typeface="Franklin Gothic Medium"/>
              <a:cs typeface="Franklin Gothic Medium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(incluido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el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período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6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gracia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hasta</a:t>
            </a:r>
            <a:r>
              <a:rPr sz="1600" spc="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6</a:t>
            </a:r>
            <a:r>
              <a:rPr sz="1600" spc="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meses).</a:t>
            </a:r>
            <a:endParaRPr sz="1600">
              <a:latin typeface="Franklin Gothic Medium"/>
              <a:cs typeface="Franklin Gothic Medium"/>
            </a:endParaRPr>
          </a:p>
          <a:p>
            <a:pPr marL="286385" marR="83820" lvl="1" indent="-286385" algn="r">
              <a:lnSpc>
                <a:spcPct val="100000"/>
              </a:lnSpc>
              <a:buFont typeface="Wingdings"/>
              <a:buChar char=""/>
              <a:tabLst>
                <a:tab pos="286385" algn="l"/>
                <a:tab pos="287020" algn="l"/>
              </a:tabLst>
            </a:pP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Capital</a:t>
            </a:r>
            <a:r>
              <a:rPr sz="16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Trabajo: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hasta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36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meses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(sin 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gracia).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01548" y="255270"/>
            <a:ext cx="6588759" cy="899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CRÉDITOS</a:t>
            </a:r>
            <a:r>
              <a:rPr spc="-20" dirty="0"/>
              <a:t> </a:t>
            </a:r>
            <a:r>
              <a:rPr dirty="0"/>
              <a:t>PARA</a:t>
            </a:r>
            <a:r>
              <a:rPr spc="-10" dirty="0"/>
              <a:t> </a:t>
            </a:r>
            <a:r>
              <a:rPr dirty="0"/>
              <a:t>PRODUCTORES</a:t>
            </a:r>
            <a:r>
              <a:rPr spc="-35" dirty="0"/>
              <a:t> </a:t>
            </a:r>
            <a:r>
              <a:rPr dirty="0"/>
              <a:t>RENSPA DE </a:t>
            </a:r>
            <a:r>
              <a:rPr spc="-625" dirty="0"/>
              <a:t> </a:t>
            </a:r>
            <a:r>
              <a:rPr dirty="0"/>
              <a:t>ALIMENTOS</a:t>
            </a:r>
            <a:r>
              <a:rPr spc="-35" dirty="0"/>
              <a:t> </a:t>
            </a:r>
            <a:r>
              <a:rPr dirty="0"/>
              <a:t>FRESCOS</a:t>
            </a: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dirty="0"/>
              <a:t>En </a:t>
            </a:r>
            <a:r>
              <a:rPr sz="1100" spc="-5" dirty="0"/>
              <a:t>el</a:t>
            </a:r>
            <a:r>
              <a:rPr sz="1100" spc="-10" dirty="0"/>
              <a:t> </a:t>
            </a:r>
            <a:r>
              <a:rPr sz="1100" spc="-5" dirty="0"/>
              <a:t>marco</a:t>
            </a:r>
            <a:r>
              <a:rPr sz="1100" spc="-20" dirty="0"/>
              <a:t> </a:t>
            </a:r>
            <a:r>
              <a:rPr sz="1100" dirty="0"/>
              <a:t>de</a:t>
            </a:r>
            <a:r>
              <a:rPr sz="1100" spc="-5" dirty="0"/>
              <a:t> </a:t>
            </a:r>
            <a:r>
              <a:rPr sz="1100" dirty="0"/>
              <a:t>la</a:t>
            </a:r>
            <a:r>
              <a:rPr sz="1100" spc="-20" dirty="0"/>
              <a:t> </a:t>
            </a:r>
            <a:r>
              <a:rPr sz="1100" spc="-5" dirty="0"/>
              <a:t>Comunicación</a:t>
            </a:r>
            <a:r>
              <a:rPr sz="1100" spc="-20" dirty="0"/>
              <a:t> </a:t>
            </a:r>
            <a:r>
              <a:rPr sz="1100" spc="-15" dirty="0"/>
              <a:t>“A”</a:t>
            </a:r>
            <a:r>
              <a:rPr sz="1100" spc="45" dirty="0"/>
              <a:t> </a:t>
            </a:r>
            <a:r>
              <a:rPr sz="1100" dirty="0"/>
              <a:t>N</a:t>
            </a:r>
            <a:r>
              <a:rPr sz="1100" b="0" dirty="0">
                <a:latin typeface="Franklin Gothic Medium"/>
                <a:cs typeface="Franklin Gothic Medium"/>
              </a:rPr>
              <a:t>°</a:t>
            </a:r>
            <a:r>
              <a:rPr sz="1100" dirty="0"/>
              <a:t>7140,</a:t>
            </a:r>
            <a:r>
              <a:rPr sz="1100" spc="-10" dirty="0"/>
              <a:t> </a:t>
            </a:r>
            <a:r>
              <a:rPr sz="1100" dirty="0"/>
              <a:t>N</a:t>
            </a:r>
            <a:r>
              <a:rPr sz="1100" b="0" dirty="0">
                <a:latin typeface="Franklin Gothic Medium"/>
                <a:cs typeface="Franklin Gothic Medium"/>
              </a:rPr>
              <a:t>°</a:t>
            </a:r>
            <a:r>
              <a:rPr sz="1100" dirty="0"/>
              <a:t>7240</a:t>
            </a:r>
            <a:r>
              <a:rPr sz="1100" spc="-10" dirty="0"/>
              <a:t> </a:t>
            </a:r>
            <a:r>
              <a:rPr sz="1100" dirty="0"/>
              <a:t>y</a:t>
            </a:r>
            <a:r>
              <a:rPr sz="1100" spc="-5" dirty="0"/>
              <a:t> </a:t>
            </a:r>
            <a:r>
              <a:rPr sz="1100" dirty="0"/>
              <a:t>complementarias</a:t>
            </a:r>
            <a:r>
              <a:rPr sz="1100" spc="-45" dirty="0"/>
              <a:t> </a:t>
            </a:r>
            <a:r>
              <a:rPr sz="1100" dirty="0"/>
              <a:t>del</a:t>
            </a:r>
            <a:r>
              <a:rPr sz="1100" spc="-10" dirty="0"/>
              <a:t> BCRA.</a:t>
            </a:r>
            <a:endParaRPr sz="11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47459" y="819911"/>
            <a:ext cx="3558540" cy="6026150"/>
          </a:xfrm>
          <a:custGeom>
            <a:avLst/>
            <a:gdLst/>
            <a:ahLst/>
            <a:cxnLst/>
            <a:rect l="l" t="t" r="r" b="b"/>
            <a:pathLst>
              <a:path w="3558540" h="6026150">
                <a:moveTo>
                  <a:pt x="3558540" y="0"/>
                </a:moveTo>
                <a:lnTo>
                  <a:pt x="0" y="0"/>
                </a:lnTo>
                <a:lnTo>
                  <a:pt x="0" y="6025896"/>
                </a:lnTo>
                <a:lnTo>
                  <a:pt x="3558540" y="6025896"/>
                </a:lnTo>
                <a:lnTo>
                  <a:pt x="3558540" y="0"/>
                </a:lnTo>
                <a:close/>
              </a:path>
            </a:pathLst>
          </a:custGeom>
          <a:solidFill>
            <a:srgbClr val="48718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3404" y="195071"/>
            <a:ext cx="2270759" cy="43433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5219" y="1326895"/>
            <a:ext cx="391032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¿Cómo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iniciar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solicitud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crédito?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112" y="2014727"/>
            <a:ext cx="6128004" cy="16459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22731" y="2279904"/>
            <a:ext cx="6619240" cy="4480560"/>
            <a:chOff x="522731" y="2279904"/>
            <a:chExt cx="6619240" cy="4480560"/>
          </a:xfrm>
        </p:grpSpPr>
        <p:sp>
          <p:nvSpPr>
            <p:cNvPr id="7" name="object 7"/>
            <p:cNvSpPr/>
            <p:nvPr/>
          </p:nvSpPr>
          <p:spPr>
            <a:xfrm>
              <a:off x="678179" y="4323588"/>
              <a:ext cx="5459095" cy="2268220"/>
            </a:xfrm>
            <a:custGeom>
              <a:avLst/>
              <a:gdLst/>
              <a:ahLst/>
              <a:cxnLst/>
              <a:rect l="l" t="t" r="r" b="b"/>
              <a:pathLst>
                <a:path w="5459095" h="2268220">
                  <a:moveTo>
                    <a:pt x="891158" y="0"/>
                  </a:moveTo>
                  <a:lnTo>
                    <a:pt x="0" y="1060704"/>
                  </a:lnTo>
                </a:path>
                <a:path w="5459095" h="2268220">
                  <a:moveTo>
                    <a:pt x="3142487" y="0"/>
                  </a:moveTo>
                  <a:lnTo>
                    <a:pt x="5390769" y="1060704"/>
                  </a:lnTo>
                </a:path>
                <a:path w="5459095" h="2268220">
                  <a:moveTo>
                    <a:pt x="3142487" y="537972"/>
                  </a:moveTo>
                  <a:lnTo>
                    <a:pt x="5458714" y="2267889"/>
                  </a:lnTo>
                </a:path>
                <a:path w="5459095" h="2268220">
                  <a:moveTo>
                    <a:pt x="891539" y="537972"/>
                  </a:moveTo>
                  <a:lnTo>
                    <a:pt x="3142488" y="537972"/>
                  </a:lnTo>
                  <a:lnTo>
                    <a:pt x="3142488" y="0"/>
                  </a:lnTo>
                  <a:lnTo>
                    <a:pt x="891539" y="0"/>
                  </a:lnTo>
                  <a:lnTo>
                    <a:pt x="891539" y="537972"/>
                  </a:lnTo>
                  <a:close/>
                </a:path>
              </a:pathLst>
            </a:custGeom>
            <a:ln w="12192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731" y="2279904"/>
              <a:ext cx="4962144" cy="33573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37587" y="5702806"/>
              <a:ext cx="5103875" cy="105765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1596" y="1500377"/>
            <a:ext cx="333247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 baseline="-4340" dirty="0">
                <a:solidFill>
                  <a:srgbClr val="FFFFFF"/>
                </a:solidFill>
                <a:latin typeface="Bahnschrift"/>
                <a:cs typeface="Bahnschrift"/>
              </a:rPr>
              <a:t>1:</a:t>
            </a:r>
            <a:r>
              <a:rPr sz="4800" spc="-127" baseline="-4340" dirty="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Ingresar</a:t>
            </a:r>
            <a:r>
              <a:rPr sz="20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20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web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del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 BNA: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68057" y="1634744"/>
            <a:ext cx="26962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83919" algn="l"/>
                <a:tab pos="1798955" algn="l"/>
                <a:tab pos="2505710" algn="l"/>
              </a:tabLst>
            </a:pP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ú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nto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,	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í	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la 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opción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que corresponda: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45960" y="1720723"/>
            <a:ext cx="3282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Bahnschrift"/>
                <a:cs typeface="Bahnschrift"/>
              </a:rPr>
              <a:t>2:</a:t>
            </a:r>
            <a:endParaRPr sz="3200">
              <a:latin typeface="Bahnschrift"/>
              <a:cs typeface="Bahnschrif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60946" y="2445207"/>
            <a:ext cx="310959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Si</a:t>
            </a:r>
            <a:r>
              <a:rPr sz="1600" spc="1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el</a:t>
            </a:r>
            <a:r>
              <a:rPr sz="16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monto</a:t>
            </a:r>
            <a:r>
              <a:rPr sz="1600" spc="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es</a:t>
            </a:r>
            <a:r>
              <a:rPr sz="16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menor</a:t>
            </a:r>
            <a:r>
              <a:rPr sz="1600" spc="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600" spc="1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$882.000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podrá</a:t>
            </a:r>
            <a:r>
              <a:rPr sz="1600" spc="4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ingresar</a:t>
            </a:r>
            <a:r>
              <a:rPr sz="1600" spc="48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al</a:t>
            </a:r>
            <a:r>
              <a:rPr sz="1600" spc="459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primer</a:t>
            </a:r>
            <a:r>
              <a:rPr sz="1600" spc="4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vinculo</a:t>
            </a:r>
            <a:endParaRPr sz="1600">
              <a:latin typeface="Arial MT"/>
              <a:cs typeface="Arial MT"/>
            </a:endParaRPr>
          </a:p>
          <a:p>
            <a:pPr marL="12700" marR="6350">
              <a:lnSpc>
                <a:spcPct val="100000"/>
              </a:lnSpc>
              <a:tabLst>
                <a:tab pos="421005" algn="l"/>
              </a:tabLst>
            </a:pP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(A)	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600" spc="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lo</a:t>
            </a:r>
            <a:r>
              <a:rPr sz="1600" spc="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redirigirá</a:t>
            </a:r>
            <a:r>
              <a:rPr sz="1600" spc="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600" spc="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1600" spc="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web</a:t>
            </a:r>
            <a:r>
              <a:rPr sz="1600" spc="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de </a:t>
            </a:r>
            <a:r>
              <a:rPr sz="1600" spc="-4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Garantizar</a:t>
            </a:r>
            <a:r>
              <a:rPr sz="16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Digital.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60946" y="3664661"/>
            <a:ext cx="162941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6595" algn="l"/>
              </a:tabLst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Para	montos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277620" algn="l"/>
              </a:tabLst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comp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etará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una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69020" y="3664661"/>
            <a:ext cx="1501775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1260475" algn="l"/>
              </a:tabLst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supe</a:t>
            </a:r>
            <a:r>
              <a:rPr sz="1600" spc="-1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io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es,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se</a:t>
            </a:r>
            <a:endParaRPr sz="1600">
              <a:latin typeface="Arial MT"/>
              <a:cs typeface="Arial MT"/>
            </a:endParaRPr>
          </a:p>
          <a:p>
            <a:pPr marR="8255" algn="r">
              <a:lnSpc>
                <a:spcPct val="100000"/>
              </a:lnSpc>
              <a:spcBef>
                <a:spcPts val="5"/>
              </a:spcBef>
              <a:tabLst>
                <a:tab pos="993775" algn="l"/>
              </a:tabLst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solicitud	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60946" y="4153027"/>
            <a:ext cx="31095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servicio</a:t>
            </a:r>
            <a:r>
              <a:rPr sz="1600" spc="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(B)</a:t>
            </a:r>
            <a:r>
              <a:rPr sz="16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600" spc="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será</a:t>
            </a:r>
            <a:r>
              <a:rPr sz="1600" spc="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derivada</a:t>
            </a:r>
            <a:r>
              <a:rPr sz="1600" spc="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600" spc="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una </a:t>
            </a:r>
            <a:r>
              <a:rPr sz="1600" spc="-4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Sucursal BNA.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17091" y="5774842"/>
            <a:ext cx="300990" cy="844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(A)</a:t>
            </a:r>
            <a:endParaRPr sz="18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</a:pPr>
            <a:r>
              <a:rPr sz="18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(</a:t>
            </a:r>
            <a:r>
              <a:rPr sz="18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B)</a:t>
            </a:r>
            <a:endParaRPr sz="18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194804" y="4794503"/>
            <a:ext cx="1839595" cy="1821180"/>
            <a:chOff x="7194804" y="4794503"/>
            <a:chExt cx="1839595" cy="1821180"/>
          </a:xfrm>
        </p:grpSpPr>
        <p:sp>
          <p:nvSpPr>
            <p:cNvPr id="19" name="object 19"/>
            <p:cNvSpPr/>
            <p:nvPr/>
          </p:nvSpPr>
          <p:spPr>
            <a:xfrm>
              <a:off x="7200900" y="4800599"/>
              <a:ext cx="1827530" cy="1809114"/>
            </a:xfrm>
            <a:custGeom>
              <a:avLst/>
              <a:gdLst/>
              <a:ahLst/>
              <a:cxnLst/>
              <a:rect l="l" t="t" r="r" b="b"/>
              <a:pathLst>
                <a:path w="1827529" h="1809115">
                  <a:moveTo>
                    <a:pt x="1827276" y="0"/>
                  </a:moveTo>
                  <a:lnTo>
                    <a:pt x="1663827" y="0"/>
                  </a:lnTo>
                  <a:lnTo>
                    <a:pt x="1663827" y="1190942"/>
                  </a:lnTo>
                  <a:lnTo>
                    <a:pt x="1658893" y="1239900"/>
                  </a:lnTo>
                  <a:lnTo>
                    <a:pt x="1644743" y="1285499"/>
                  </a:lnTo>
                  <a:lnTo>
                    <a:pt x="1622350" y="1326763"/>
                  </a:lnTo>
                  <a:lnTo>
                    <a:pt x="1592691" y="1362716"/>
                  </a:lnTo>
                  <a:lnTo>
                    <a:pt x="1556738" y="1392379"/>
                  </a:lnTo>
                  <a:lnTo>
                    <a:pt x="1515469" y="1414777"/>
                  </a:lnTo>
                  <a:lnTo>
                    <a:pt x="1469856" y="1428932"/>
                  </a:lnTo>
                  <a:lnTo>
                    <a:pt x="1420876" y="1433868"/>
                  </a:lnTo>
                  <a:lnTo>
                    <a:pt x="500379" y="1433868"/>
                  </a:lnTo>
                  <a:lnTo>
                    <a:pt x="500379" y="1222184"/>
                  </a:lnTo>
                  <a:lnTo>
                    <a:pt x="0" y="1515592"/>
                  </a:lnTo>
                  <a:lnTo>
                    <a:pt x="500379" y="1808988"/>
                  </a:lnTo>
                  <a:lnTo>
                    <a:pt x="500379" y="1597304"/>
                  </a:lnTo>
                  <a:lnTo>
                    <a:pt x="1420876" y="1597304"/>
                  </a:lnTo>
                  <a:lnTo>
                    <a:pt x="1468263" y="1594570"/>
                  </a:lnTo>
                  <a:lnTo>
                    <a:pt x="1514047" y="1586571"/>
                  </a:lnTo>
                  <a:lnTo>
                    <a:pt x="1557922" y="1573613"/>
                  </a:lnTo>
                  <a:lnTo>
                    <a:pt x="1599583" y="1556000"/>
                  </a:lnTo>
                  <a:lnTo>
                    <a:pt x="1638724" y="1534037"/>
                  </a:lnTo>
                  <a:lnTo>
                    <a:pt x="1675041" y="1508029"/>
                  </a:lnTo>
                  <a:lnTo>
                    <a:pt x="1708229" y="1478281"/>
                  </a:lnTo>
                  <a:lnTo>
                    <a:pt x="1737982" y="1445098"/>
                  </a:lnTo>
                  <a:lnTo>
                    <a:pt x="1763994" y="1408785"/>
                  </a:lnTo>
                  <a:lnTo>
                    <a:pt x="1785962" y="1369647"/>
                  </a:lnTo>
                  <a:lnTo>
                    <a:pt x="1803579" y="1327989"/>
                  </a:lnTo>
                  <a:lnTo>
                    <a:pt x="1816540" y="1284115"/>
                  </a:lnTo>
                  <a:lnTo>
                    <a:pt x="1824541" y="1238331"/>
                  </a:lnTo>
                  <a:lnTo>
                    <a:pt x="1827276" y="1190942"/>
                  </a:lnTo>
                  <a:lnTo>
                    <a:pt x="1827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200900" y="4800599"/>
              <a:ext cx="1827530" cy="1809114"/>
            </a:xfrm>
            <a:custGeom>
              <a:avLst/>
              <a:gdLst/>
              <a:ahLst/>
              <a:cxnLst/>
              <a:rect l="l" t="t" r="r" b="b"/>
              <a:pathLst>
                <a:path w="1827529" h="1809115">
                  <a:moveTo>
                    <a:pt x="1827276" y="0"/>
                  </a:moveTo>
                  <a:lnTo>
                    <a:pt x="1827276" y="1190942"/>
                  </a:lnTo>
                  <a:lnTo>
                    <a:pt x="1824541" y="1238331"/>
                  </a:lnTo>
                  <a:lnTo>
                    <a:pt x="1816540" y="1284115"/>
                  </a:lnTo>
                  <a:lnTo>
                    <a:pt x="1803579" y="1327989"/>
                  </a:lnTo>
                  <a:lnTo>
                    <a:pt x="1785962" y="1369647"/>
                  </a:lnTo>
                  <a:lnTo>
                    <a:pt x="1763994" y="1408785"/>
                  </a:lnTo>
                  <a:lnTo>
                    <a:pt x="1737982" y="1445098"/>
                  </a:lnTo>
                  <a:lnTo>
                    <a:pt x="1708229" y="1478281"/>
                  </a:lnTo>
                  <a:lnTo>
                    <a:pt x="1675041" y="1508029"/>
                  </a:lnTo>
                  <a:lnTo>
                    <a:pt x="1638724" y="1534037"/>
                  </a:lnTo>
                  <a:lnTo>
                    <a:pt x="1599583" y="1556000"/>
                  </a:lnTo>
                  <a:lnTo>
                    <a:pt x="1557922" y="1573613"/>
                  </a:lnTo>
                  <a:lnTo>
                    <a:pt x="1514047" y="1586571"/>
                  </a:lnTo>
                  <a:lnTo>
                    <a:pt x="1468263" y="1594570"/>
                  </a:lnTo>
                  <a:lnTo>
                    <a:pt x="1420876" y="1597304"/>
                  </a:lnTo>
                  <a:lnTo>
                    <a:pt x="500379" y="1597304"/>
                  </a:lnTo>
                  <a:lnTo>
                    <a:pt x="500379" y="1808988"/>
                  </a:lnTo>
                  <a:lnTo>
                    <a:pt x="0" y="1515592"/>
                  </a:lnTo>
                  <a:lnTo>
                    <a:pt x="500379" y="1222184"/>
                  </a:lnTo>
                  <a:lnTo>
                    <a:pt x="500379" y="1433868"/>
                  </a:lnTo>
                  <a:lnTo>
                    <a:pt x="1420876" y="1433868"/>
                  </a:lnTo>
                  <a:lnTo>
                    <a:pt x="1469856" y="1428932"/>
                  </a:lnTo>
                  <a:lnTo>
                    <a:pt x="1515469" y="1414777"/>
                  </a:lnTo>
                  <a:lnTo>
                    <a:pt x="1556738" y="1392379"/>
                  </a:lnTo>
                  <a:lnTo>
                    <a:pt x="1592691" y="1362716"/>
                  </a:lnTo>
                  <a:lnTo>
                    <a:pt x="1622350" y="1326763"/>
                  </a:lnTo>
                  <a:lnTo>
                    <a:pt x="1644743" y="1285499"/>
                  </a:lnTo>
                  <a:lnTo>
                    <a:pt x="1658893" y="1239900"/>
                  </a:lnTo>
                  <a:lnTo>
                    <a:pt x="1663827" y="1190942"/>
                  </a:lnTo>
                  <a:lnTo>
                    <a:pt x="1663827" y="0"/>
                  </a:lnTo>
                  <a:lnTo>
                    <a:pt x="1827276" y="0"/>
                  </a:lnTo>
                  <a:close/>
                </a:path>
              </a:pathLst>
            </a:custGeom>
            <a:ln w="12192">
              <a:solidFill>
                <a:srgbClr val="4189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CRÉDITOS</a:t>
            </a:r>
            <a:r>
              <a:rPr spc="-20" dirty="0"/>
              <a:t> </a:t>
            </a:r>
            <a:r>
              <a:rPr dirty="0"/>
              <a:t>PARA</a:t>
            </a:r>
            <a:r>
              <a:rPr spc="-10" dirty="0"/>
              <a:t> </a:t>
            </a:r>
            <a:r>
              <a:rPr dirty="0"/>
              <a:t>PRODUCTORES</a:t>
            </a:r>
            <a:r>
              <a:rPr spc="-35" dirty="0"/>
              <a:t> </a:t>
            </a:r>
            <a:r>
              <a:rPr dirty="0"/>
              <a:t>RENSPA DE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50672" y="564007"/>
            <a:ext cx="5576570" cy="549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ALIMENTOS</a:t>
            </a:r>
            <a:r>
              <a:rPr sz="23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FRESCOS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marco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Comunicación</a:t>
            </a:r>
            <a:r>
              <a:rPr sz="1100" b="1" spc="-15" dirty="0">
                <a:solidFill>
                  <a:srgbClr val="FFFFFF"/>
                </a:solidFill>
                <a:latin typeface="Arial"/>
                <a:cs typeface="Arial"/>
              </a:rPr>
              <a:t> “A”</a:t>
            </a:r>
            <a:r>
              <a:rPr sz="11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°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7140,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°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7240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complementarias</a:t>
            </a:r>
            <a:r>
              <a:rPr sz="11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 BCRA.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3404" y="195071"/>
            <a:ext cx="2270759" cy="4343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0672" y="213487"/>
            <a:ext cx="6588759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CRÉDITOS</a:t>
            </a: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PRODUCTORES</a:t>
            </a:r>
            <a:r>
              <a:rPr sz="23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RENSPA DE </a:t>
            </a:r>
            <a:r>
              <a:rPr sz="2300" b="1" spc="-6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ALIMENTOS</a:t>
            </a:r>
            <a:r>
              <a:rPr sz="23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FRESCOS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0672" y="919099"/>
            <a:ext cx="48406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11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marco</a:t>
            </a:r>
            <a:r>
              <a:rPr sz="11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1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Comunicación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5" dirty="0">
                <a:solidFill>
                  <a:srgbClr val="FFFFFF"/>
                </a:solidFill>
                <a:latin typeface="Arial"/>
                <a:cs typeface="Arial"/>
              </a:rPr>
              <a:t>“A”</a:t>
            </a:r>
            <a:r>
              <a:rPr sz="11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°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7140,</a:t>
            </a:r>
            <a:r>
              <a:rPr sz="11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°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7240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comp.</a:t>
            </a:r>
            <a:r>
              <a:rPr sz="11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 BCRA.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1094" y="1543050"/>
            <a:ext cx="2263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AVAL</a:t>
            </a:r>
            <a:r>
              <a:rPr sz="24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DIGITAL</a:t>
            </a:r>
            <a:r>
              <a:rPr sz="24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DE:</a:t>
            </a:r>
            <a:endParaRPr sz="2400">
              <a:latin typeface="Franklin Gothic Medium"/>
              <a:cs typeface="Franklin Gothic Medium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7083" y="1621536"/>
            <a:ext cx="1943099" cy="27432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78763" y="2766060"/>
            <a:ext cx="3456940" cy="2510155"/>
          </a:xfrm>
          <a:custGeom>
            <a:avLst/>
            <a:gdLst/>
            <a:ahLst/>
            <a:cxnLst/>
            <a:rect l="l" t="t" r="r" b="b"/>
            <a:pathLst>
              <a:path w="3456940" h="2510154">
                <a:moveTo>
                  <a:pt x="3038094" y="0"/>
                </a:moveTo>
                <a:lnTo>
                  <a:pt x="418350" y="0"/>
                </a:lnTo>
                <a:lnTo>
                  <a:pt x="369561" y="2814"/>
                </a:lnTo>
                <a:lnTo>
                  <a:pt x="322425" y="11050"/>
                </a:lnTo>
                <a:lnTo>
                  <a:pt x="277257" y="24391"/>
                </a:lnTo>
                <a:lnTo>
                  <a:pt x="234369" y="42525"/>
                </a:lnTo>
                <a:lnTo>
                  <a:pt x="194076" y="65137"/>
                </a:lnTo>
                <a:lnTo>
                  <a:pt x="156692" y="91913"/>
                </a:lnTo>
                <a:lnTo>
                  <a:pt x="122531" y="122539"/>
                </a:lnTo>
                <a:lnTo>
                  <a:pt x="91906" y="156700"/>
                </a:lnTo>
                <a:lnTo>
                  <a:pt x="65131" y="194084"/>
                </a:lnTo>
                <a:lnTo>
                  <a:pt x="42521" y="234376"/>
                </a:lnTo>
                <a:lnTo>
                  <a:pt x="24389" y="277261"/>
                </a:lnTo>
                <a:lnTo>
                  <a:pt x="11048" y="322425"/>
                </a:lnTo>
                <a:lnTo>
                  <a:pt x="2814" y="369556"/>
                </a:lnTo>
                <a:lnTo>
                  <a:pt x="0" y="418338"/>
                </a:lnTo>
                <a:lnTo>
                  <a:pt x="0" y="2091689"/>
                </a:lnTo>
                <a:lnTo>
                  <a:pt x="2814" y="2140471"/>
                </a:lnTo>
                <a:lnTo>
                  <a:pt x="11048" y="2187602"/>
                </a:lnTo>
                <a:lnTo>
                  <a:pt x="24389" y="2232766"/>
                </a:lnTo>
                <a:lnTo>
                  <a:pt x="42521" y="2275651"/>
                </a:lnTo>
                <a:lnTo>
                  <a:pt x="65131" y="2315943"/>
                </a:lnTo>
                <a:lnTo>
                  <a:pt x="91906" y="2353327"/>
                </a:lnTo>
                <a:lnTo>
                  <a:pt x="122531" y="2387488"/>
                </a:lnTo>
                <a:lnTo>
                  <a:pt x="156692" y="2418114"/>
                </a:lnTo>
                <a:lnTo>
                  <a:pt x="194076" y="2444890"/>
                </a:lnTo>
                <a:lnTo>
                  <a:pt x="234369" y="2467502"/>
                </a:lnTo>
                <a:lnTo>
                  <a:pt x="277257" y="2485636"/>
                </a:lnTo>
                <a:lnTo>
                  <a:pt x="322425" y="2498977"/>
                </a:lnTo>
                <a:lnTo>
                  <a:pt x="369561" y="2507213"/>
                </a:lnTo>
                <a:lnTo>
                  <a:pt x="418350" y="2510028"/>
                </a:lnTo>
                <a:lnTo>
                  <a:pt x="3038094" y="2510028"/>
                </a:lnTo>
                <a:lnTo>
                  <a:pt x="3086875" y="2507213"/>
                </a:lnTo>
                <a:lnTo>
                  <a:pt x="3134006" y="2498977"/>
                </a:lnTo>
                <a:lnTo>
                  <a:pt x="3179170" y="2485636"/>
                </a:lnTo>
                <a:lnTo>
                  <a:pt x="3222055" y="2467502"/>
                </a:lnTo>
                <a:lnTo>
                  <a:pt x="3262347" y="2444890"/>
                </a:lnTo>
                <a:lnTo>
                  <a:pt x="3299731" y="2418114"/>
                </a:lnTo>
                <a:lnTo>
                  <a:pt x="3333892" y="2387488"/>
                </a:lnTo>
                <a:lnTo>
                  <a:pt x="3364518" y="2353327"/>
                </a:lnTo>
                <a:lnTo>
                  <a:pt x="3391294" y="2315943"/>
                </a:lnTo>
                <a:lnTo>
                  <a:pt x="3413906" y="2275651"/>
                </a:lnTo>
                <a:lnTo>
                  <a:pt x="3432040" y="2232766"/>
                </a:lnTo>
                <a:lnTo>
                  <a:pt x="3445381" y="2187602"/>
                </a:lnTo>
                <a:lnTo>
                  <a:pt x="3453617" y="2140471"/>
                </a:lnTo>
                <a:lnTo>
                  <a:pt x="3456432" y="2091689"/>
                </a:lnTo>
                <a:lnTo>
                  <a:pt x="3456432" y="418338"/>
                </a:lnTo>
                <a:lnTo>
                  <a:pt x="3453617" y="369556"/>
                </a:lnTo>
                <a:lnTo>
                  <a:pt x="3445381" y="322425"/>
                </a:lnTo>
                <a:lnTo>
                  <a:pt x="3432040" y="277261"/>
                </a:lnTo>
                <a:lnTo>
                  <a:pt x="3413906" y="234376"/>
                </a:lnTo>
                <a:lnTo>
                  <a:pt x="3391294" y="194084"/>
                </a:lnTo>
                <a:lnTo>
                  <a:pt x="3364518" y="156700"/>
                </a:lnTo>
                <a:lnTo>
                  <a:pt x="3333892" y="122539"/>
                </a:lnTo>
                <a:lnTo>
                  <a:pt x="3299731" y="91913"/>
                </a:lnTo>
                <a:lnTo>
                  <a:pt x="3262347" y="65137"/>
                </a:lnTo>
                <a:lnTo>
                  <a:pt x="3222055" y="42525"/>
                </a:lnTo>
                <a:lnTo>
                  <a:pt x="3179170" y="24391"/>
                </a:lnTo>
                <a:lnTo>
                  <a:pt x="3134006" y="11050"/>
                </a:lnTo>
                <a:lnTo>
                  <a:pt x="3086875" y="2814"/>
                </a:lnTo>
                <a:lnTo>
                  <a:pt x="30380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58697" y="2892043"/>
            <a:ext cx="3074035" cy="2178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118110" indent="-2286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F39454"/>
                </a:solidFill>
                <a:latin typeface="Franklin Gothic Medium"/>
                <a:cs typeface="Franklin Gothic Medium"/>
              </a:rPr>
              <a:t>Personas</a:t>
            </a:r>
            <a:r>
              <a:rPr sz="2800" spc="-105" dirty="0">
                <a:solidFill>
                  <a:srgbClr val="F39454"/>
                </a:solidFill>
                <a:latin typeface="Franklin Gothic Medium"/>
                <a:cs typeface="Franklin Gothic Medium"/>
              </a:rPr>
              <a:t> </a:t>
            </a:r>
            <a:r>
              <a:rPr sz="2800" spc="-25" dirty="0">
                <a:solidFill>
                  <a:srgbClr val="F39454"/>
                </a:solidFill>
                <a:latin typeface="Franklin Gothic Medium"/>
                <a:cs typeface="Franklin Gothic Medium"/>
              </a:rPr>
              <a:t>Humanas </a:t>
            </a:r>
            <a:r>
              <a:rPr sz="2800" spc="-685" dirty="0">
                <a:solidFill>
                  <a:srgbClr val="F39454"/>
                </a:solidFill>
                <a:latin typeface="Franklin Gothic Medium"/>
                <a:cs typeface="Franklin Gothic Medium"/>
              </a:rPr>
              <a:t> </a:t>
            </a:r>
            <a:r>
              <a:rPr sz="2800" spc="-15" dirty="0">
                <a:solidFill>
                  <a:srgbClr val="F39454"/>
                </a:solidFill>
                <a:latin typeface="Franklin Gothic Medium"/>
                <a:cs typeface="Franklin Gothic Medium"/>
              </a:rPr>
              <a:t>hasta</a:t>
            </a:r>
            <a:r>
              <a:rPr sz="2800" spc="-35" dirty="0">
                <a:solidFill>
                  <a:srgbClr val="F39454"/>
                </a:solidFill>
                <a:latin typeface="Franklin Gothic Medium"/>
                <a:cs typeface="Franklin Gothic Medium"/>
              </a:rPr>
              <a:t> </a:t>
            </a:r>
            <a:r>
              <a:rPr sz="2800" spc="-5" dirty="0">
                <a:solidFill>
                  <a:srgbClr val="F39454"/>
                </a:solidFill>
                <a:latin typeface="Franklin Gothic Medium"/>
                <a:cs typeface="Franklin Gothic Medium"/>
              </a:rPr>
              <a:t>$882.000</a:t>
            </a:r>
            <a:endParaRPr sz="2800" dirty="0">
              <a:latin typeface="Franklin Gothic Medium"/>
              <a:cs typeface="Franklin Gothic Medium"/>
            </a:endParaRPr>
          </a:p>
          <a:p>
            <a:pPr marL="325755" marR="5080" indent="-287020">
              <a:lnSpc>
                <a:spcPct val="100000"/>
              </a:lnSpc>
              <a:spcBef>
                <a:spcPts val="630"/>
              </a:spcBef>
              <a:buFont typeface="Wingdings"/>
              <a:buChar char=""/>
              <a:tabLst>
                <a:tab pos="326390" algn="l"/>
              </a:tabLst>
            </a:pPr>
            <a:r>
              <a:rPr sz="1600" spc="-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12</a:t>
            </a:r>
            <a:r>
              <a:rPr sz="1600" spc="-1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meses</a:t>
            </a:r>
            <a:r>
              <a:rPr sz="160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de</a:t>
            </a:r>
            <a:r>
              <a:rPr sz="1600" spc="-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inscripción</a:t>
            </a:r>
            <a:r>
              <a:rPr sz="1600" spc="-3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ante</a:t>
            </a:r>
            <a:r>
              <a:rPr sz="1600" spc="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2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la </a:t>
            </a:r>
            <a:r>
              <a:rPr sz="1600" spc="-38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5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AFIP</a:t>
            </a:r>
            <a:r>
              <a:rPr sz="1600" spc="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en </a:t>
            </a:r>
            <a:r>
              <a:rPr sz="1600" spc="-1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los</a:t>
            </a:r>
            <a:r>
              <a:rPr sz="1600" spc="-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3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CLAE</a:t>
            </a:r>
            <a:r>
              <a:rPr sz="1600" spc="1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definidos.</a:t>
            </a:r>
            <a:endParaRPr sz="1600" dirty="0">
              <a:latin typeface="Franklin Gothic Medium"/>
              <a:cs typeface="Franklin Gothic Medium"/>
            </a:endParaRPr>
          </a:p>
          <a:p>
            <a:pPr marL="325755" indent="-287655">
              <a:lnSpc>
                <a:spcPct val="100000"/>
              </a:lnSpc>
              <a:buFont typeface="Wingdings"/>
              <a:buChar char=""/>
              <a:tabLst>
                <a:tab pos="326390" algn="l"/>
              </a:tabLst>
            </a:pPr>
            <a:r>
              <a:rPr sz="1600" spc="-1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Certificado</a:t>
            </a:r>
            <a:r>
              <a:rPr sz="1600" spc="-3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4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MiPyme</a:t>
            </a:r>
            <a:endParaRPr sz="1600" dirty="0">
              <a:latin typeface="Franklin Gothic Medium"/>
              <a:cs typeface="Franklin Gothic Medium"/>
            </a:endParaRPr>
          </a:p>
          <a:p>
            <a:pPr marL="325755" indent="-28765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26390" algn="l"/>
              </a:tabLst>
            </a:pPr>
            <a:r>
              <a:rPr sz="1600" spc="-1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Inscriptas</a:t>
            </a:r>
            <a:r>
              <a:rPr sz="1600" spc="-4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en</a:t>
            </a:r>
            <a:r>
              <a:rPr sz="1600" spc="-2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el</a:t>
            </a:r>
            <a:r>
              <a:rPr sz="1600" spc="-1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3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RENSPA</a:t>
            </a:r>
            <a:endParaRPr sz="1600" dirty="0">
              <a:latin typeface="Franklin Gothic Medium"/>
              <a:cs typeface="Franklin Gothic Medium"/>
            </a:endParaRPr>
          </a:p>
          <a:p>
            <a:pPr marL="325755" indent="-287655">
              <a:lnSpc>
                <a:spcPct val="100000"/>
              </a:lnSpc>
              <a:buFont typeface="Wingdings"/>
              <a:buChar char=""/>
              <a:tabLst>
                <a:tab pos="326390" algn="l"/>
              </a:tabLst>
            </a:pPr>
            <a:r>
              <a:rPr sz="1600" spc="-1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Menores</a:t>
            </a:r>
            <a:r>
              <a:rPr sz="1600" spc="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Franklin Gothic Medium"/>
                <a:cs typeface="Franklin Gothic Medium"/>
              </a:rPr>
              <a:t>de </a:t>
            </a:r>
            <a:r>
              <a:rPr sz="1600" spc="-5" dirty="0">
                <a:solidFill>
                  <a:srgbClr val="252525"/>
                </a:solidFill>
                <a:latin typeface="Franklin Gothic Medium"/>
                <a:cs typeface="Franklin Gothic Medium"/>
              </a:rPr>
              <a:t>65 años.</a:t>
            </a:r>
            <a:endParaRPr sz="1600" dirty="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07508" y="832103"/>
            <a:ext cx="4699000" cy="6026150"/>
          </a:xfrm>
          <a:custGeom>
            <a:avLst/>
            <a:gdLst/>
            <a:ahLst/>
            <a:cxnLst/>
            <a:rect l="l" t="t" r="r" b="b"/>
            <a:pathLst>
              <a:path w="4699000" h="6026150">
                <a:moveTo>
                  <a:pt x="4698492" y="6024372"/>
                </a:moveTo>
                <a:lnTo>
                  <a:pt x="0" y="6024372"/>
                </a:lnTo>
                <a:lnTo>
                  <a:pt x="0" y="6025896"/>
                </a:lnTo>
                <a:lnTo>
                  <a:pt x="4698492" y="6025896"/>
                </a:lnTo>
                <a:lnTo>
                  <a:pt x="4698492" y="6024372"/>
                </a:lnTo>
                <a:close/>
              </a:path>
              <a:path w="4699000" h="6026150">
                <a:moveTo>
                  <a:pt x="4698492" y="0"/>
                </a:moveTo>
                <a:lnTo>
                  <a:pt x="0" y="0"/>
                </a:lnTo>
                <a:lnTo>
                  <a:pt x="0" y="5158740"/>
                </a:lnTo>
                <a:lnTo>
                  <a:pt x="4698492" y="5158740"/>
                </a:lnTo>
                <a:lnTo>
                  <a:pt x="4698492" y="0"/>
                </a:lnTo>
                <a:close/>
              </a:path>
            </a:pathLst>
          </a:custGeom>
          <a:solidFill>
            <a:srgbClr val="4871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565394" y="1248918"/>
            <a:ext cx="25177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MONOTRIBUTISTAS:</a:t>
            </a:r>
            <a:endParaRPr sz="200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65394" y="1762404"/>
            <a:ext cx="3651250" cy="26587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6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Medium"/>
                <a:cs typeface="Franklin Gothic Medium"/>
              </a:rPr>
              <a:t>Montos</a:t>
            </a:r>
            <a:r>
              <a:rPr sz="16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600" u="sng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Medium"/>
                <a:cs typeface="Franklin Gothic Medium"/>
              </a:rPr>
              <a:t>máximos</a:t>
            </a:r>
            <a:r>
              <a:rPr sz="16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600" u="sng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Medium"/>
                <a:cs typeface="Franklin Gothic Medium"/>
              </a:rPr>
              <a:t>por</a:t>
            </a:r>
            <a:r>
              <a:rPr sz="1600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Medium"/>
                <a:cs typeface="Franklin Gothic Medium"/>
              </a:rPr>
              <a:t> categoría:</a:t>
            </a:r>
            <a:endParaRPr sz="1600">
              <a:latin typeface="Franklin Gothic Medium"/>
              <a:cs typeface="Franklin Gothic Medium"/>
            </a:endParaRPr>
          </a:p>
          <a:p>
            <a:pPr marL="775970" indent="-287020">
              <a:lnSpc>
                <a:spcPct val="100000"/>
              </a:lnSpc>
              <a:spcBef>
                <a:spcPts val="765"/>
              </a:spcBef>
              <a:buFont typeface="Wingdings"/>
              <a:buChar char=""/>
              <a:tabLst>
                <a:tab pos="775970" algn="l"/>
              </a:tabLst>
            </a:pP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Categoría</a:t>
            </a:r>
            <a:r>
              <a:rPr sz="1600" spc="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A: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hasta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$ 85.000</a:t>
            </a:r>
            <a:endParaRPr sz="1600">
              <a:latin typeface="Franklin Gothic Medium"/>
              <a:cs typeface="Franklin Gothic Medium"/>
            </a:endParaRPr>
          </a:p>
          <a:p>
            <a:pPr marL="775970" indent="-287020">
              <a:lnSpc>
                <a:spcPct val="100000"/>
              </a:lnSpc>
              <a:buFont typeface="Wingdings"/>
              <a:buChar char=""/>
              <a:tabLst>
                <a:tab pos="775970" algn="l"/>
              </a:tabLst>
            </a:pP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Categoría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B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y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C: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hasta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$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100.000</a:t>
            </a:r>
            <a:endParaRPr sz="1600">
              <a:latin typeface="Franklin Gothic Medium"/>
              <a:cs typeface="Franklin Gothic Medium"/>
            </a:endParaRPr>
          </a:p>
          <a:p>
            <a:pPr marL="775970" indent="-287020">
              <a:lnSpc>
                <a:spcPct val="100000"/>
              </a:lnSpc>
              <a:buFont typeface="Wingdings"/>
              <a:buChar char=""/>
              <a:tabLst>
                <a:tab pos="775970" algn="l"/>
              </a:tabLst>
            </a:pP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Categoría</a:t>
            </a:r>
            <a:r>
              <a:rPr sz="16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D: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hasta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$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250.000</a:t>
            </a:r>
            <a:endParaRPr sz="1600">
              <a:latin typeface="Franklin Gothic Medium"/>
              <a:cs typeface="Franklin Gothic Medium"/>
            </a:endParaRPr>
          </a:p>
          <a:p>
            <a:pPr marL="775970" indent="-287020">
              <a:lnSpc>
                <a:spcPct val="100000"/>
              </a:lnSpc>
              <a:buFont typeface="Wingdings"/>
              <a:buChar char=""/>
              <a:tabLst>
                <a:tab pos="775970" algn="l"/>
              </a:tabLst>
            </a:pP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Categoría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E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y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F: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hasta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$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300.000</a:t>
            </a:r>
            <a:endParaRPr sz="1600">
              <a:latin typeface="Franklin Gothic Medium"/>
              <a:cs typeface="Franklin Gothic Medium"/>
            </a:endParaRPr>
          </a:p>
          <a:p>
            <a:pPr marL="775970" indent="-287020">
              <a:lnSpc>
                <a:spcPct val="100000"/>
              </a:lnSpc>
              <a:buFont typeface="Wingdings"/>
              <a:buChar char=""/>
              <a:tabLst>
                <a:tab pos="775970" algn="l"/>
              </a:tabLst>
            </a:pP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Categoría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G: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hasta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$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400.000</a:t>
            </a:r>
            <a:endParaRPr sz="1600">
              <a:latin typeface="Franklin Gothic Medium"/>
              <a:cs typeface="Franklin Gothic Medium"/>
            </a:endParaRPr>
          </a:p>
          <a:p>
            <a:pPr marL="775970" indent="-28702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775970" algn="l"/>
              </a:tabLst>
            </a:pP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Categoría</a:t>
            </a:r>
            <a:r>
              <a:rPr sz="16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H: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hasta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$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500.000</a:t>
            </a:r>
            <a:endParaRPr sz="1600">
              <a:latin typeface="Franklin Gothic Medium"/>
              <a:cs typeface="Franklin Gothic Medium"/>
            </a:endParaRPr>
          </a:p>
          <a:p>
            <a:pPr marL="775970" indent="-287020">
              <a:lnSpc>
                <a:spcPct val="100000"/>
              </a:lnSpc>
              <a:buFont typeface="Wingdings"/>
              <a:buChar char=""/>
              <a:tabLst>
                <a:tab pos="775970" algn="l"/>
              </a:tabLst>
            </a:pP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Categoría</a:t>
            </a:r>
            <a:r>
              <a:rPr sz="16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I: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hasta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$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650.000</a:t>
            </a:r>
            <a:endParaRPr sz="1600">
              <a:latin typeface="Franklin Gothic Medium"/>
              <a:cs typeface="Franklin Gothic Medium"/>
            </a:endParaRPr>
          </a:p>
          <a:p>
            <a:pPr marL="775970" indent="-287020">
              <a:lnSpc>
                <a:spcPct val="100000"/>
              </a:lnSpc>
              <a:buFont typeface="Wingdings"/>
              <a:buChar char=""/>
              <a:tabLst>
                <a:tab pos="775970" algn="l"/>
              </a:tabLst>
            </a:pP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Categoría</a:t>
            </a:r>
            <a:r>
              <a:rPr sz="16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J: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hasta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$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700.000</a:t>
            </a:r>
            <a:endParaRPr sz="1600">
              <a:latin typeface="Franklin Gothic Medium"/>
              <a:cs typeface="Franklin Gothic Medium"/>
            </a:endParaRPr>
          </a:p>
          <a:p>
            <a:pPr marL="775970" indent="-287020">
              <a:lnSpc>
                <a:spcPct val="100000"/>
              </a:lnSpc>
              <a:buFont typeface="Wingdings"/>
              <a:buChar char=""/>
              <a:tabLst>
                <a:tab pos="775970" algn="l"/>
              </a:tabLst>
            </a:pP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Categoría</a:t>
            </a:r>
            <a:r>
              <a:rPr sz="16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K: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hasta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$</a:t>
            </a:r>
            <a:r>
              <a:rPr sz="16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882.000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65394" y="4902200"/>
            <a:ext cx="362267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RESPONSABLES INSCRIPTOS </a:t>
            </a:r>
            <a:r>
              <a:rPr sz="20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: </a:t>
            </a:r>
            <a:r>
              <a:rPr sz="2000" spc="-484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hasta</a:t>
            </a:r>
            <a:r>
              <a:rPr sz="20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$</a:t>
            </a:r>
            <a:r>
              <a:rPr sz="2000" spc="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882.000.</a:t>
            </a:r>
            <a:endParaRPr sz="2000">
              <a:latin typeface="Franklin Gothic Medium"/>
              <a:cs typeface="Franklin Gothic Medium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5990843"/>
            <a:ext cx="9906000" cy="866140"/>
          </a:xfrm>
          <a:custGeom>
            <a:avLst/>
            <a:gdLst/>
            <a:ahLst/>
            <a:cxnLst/>
            <a:rect l="l" t="t" r="r" b="b"/>
            <a:pathLst>
              <a:path w="9906000" h="866140">
                <a:moveTo>
                  <a:pt x="0" y="0"/>
                </a:moveTo>
                <a:lnTo>
                  <a:pt x="0" y="865632"/>
                </a:lnTo>
                <a:lnTo>
                  <a:pt x="9905999" y="865632"/>
                </a:lnTo>
                <a:lnTo>
                  <a:pt x="9905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36B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988" y="5984544"/>
            <a:ext cx="9677400" cy="864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oferta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crediticia.</a:t>
            </a:r>
            <a:endParaRPr sz="11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85420" algn="l"/>
              </a:tabLst>
            </a:pPr>
            <a:r>
              <a:rPr sz="1100" spc="-5" dirty="0">
                <a:latin typeface="Calibri"/>
                <a:cs typeface="Calibri"/>
              </a:rPr>
              <a:t>Sujeto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proceso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vinculación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y/o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análisis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crediticio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 Banco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Nación,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aprobación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y/o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regulaciones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materia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pudieran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corresponder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emanada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organismos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contralor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–B.C.R.A.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y/o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A.F.I.P.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Garantizar </a:t>
            </a:r>
            <a:r>
              <a:rPr sz="1100" spc="-5" dirty="0">
                <a:latin typeface="Calibri"/>
                <a:cs typeface="Calibri"/>
              </a:rPr>
              <a:t>SGR-</a:t>
            </a:r>
            <a:endParaRPr sz="1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 algn="l"/>
              </a:tabLst>
            </a:pPr>
            <a:r>
              <a:rPr sz="1100" dirty="0">
                <a:latin typeface="Calibri"/>
                <a:cs typeface="Calibri"/>
              </a:rPr>
              <a:t>Las</a:t>
            </a:r>
            <a:r>
              <a:rPr sz="1100" spc="-5" dirty="0">
                <a:latin typeface="Calibri"/>
                <a:cs typeface="Calibri"/>
              </a:rPr>
              <a:t> condiciones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-5" dirty="0">
                <a:latin typeface="Calibri"/>
                <a:cs typeface="Calibri"/>
              </a:rPr>
              <a:t> ser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modificadas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unilateralmente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 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Banco,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cualquier </a:t>
            </a:r>
            <a:r>
              <a:rPr sz="1100" spc="-5" dirty="0">
                <a:latin typeface="Calibri"/>
                <a:cs typeface="Calibri"/>
              </a:rPr>
              <a:t>momento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sin </a:t>
            </a:r>
            <a:r>
              <a:rPr sz="1100" dirty="0">
                <a:latin typeface="Calibri"/>
                <a:cs typeface="Calibri"/>
              </a:rPr>
              <a:t>previo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aviso.</a:t>
            </a:r>
            <a:endParaRPr sz="1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 algn="l"/>
              </a:tabLst>
            </a:pPr>
            <a:r>
              <a:rPr sz="1100" spc="-5" dirty="0">
                <a:latin typeface="Calibri"/>
                <a:cs typeface="Calibri"/>
              </a:rPr>
              <a:t>Vigencia: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Hasta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31.12.2021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 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ejecución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total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cupo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asignado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operatoria.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2025395"/>
            <a:ext cx="5207635" cy="462280"/>
          </a:xfrm>
          <a:custGeom>
            <a:avLst/>
            <a:gdLst/>
            <a:ahLst/>
            <a:cxnLst/>
            <a:rect l="l" t="t" r="r" b="b"/>
            <a:pathLst>
              <a:path w="5207635" h="462280">
                <a:moveTo>
                  <a:pt x="5207508" y="0"/>
                </a:moveTo>
                <a:lnTo>
                  <a:pt x="0" y="0"/>
                </a:lnTo>
                <a:lnTo>
                  <a:pt x="0" y="461772"/>
                </a:lnTo>
                <a:lnTo>
                  <a:pt x="5207508" y="461772"/>
                </a:lnTo>
                <a:lnTo>
                  <a:pt x="5207508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8739" y="2038553"/>
            <a:ext cx="48856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https://garantizar.com.ar/lineafrescos/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3404" y="195071"/>
            <a:ext cx="2270759" cy="43433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02919" y="3191255"/>
            <a:ext cx="2146300" cy="1706880"/>
            <a:chOff x="502919" y="3191255"/>
            <a:chExt cx="2146300" cy="1706880"/>
          </a:xfrm>
        </p:grpSpPr>
        <p:sp>
          <p:nvSpPr>
            <p:cNvPr id="4" name="object 4"/>
            <p:cNvSpPr/>
            <p:nvPr/>
          </p:nvSpPr>
          <p:spPr>
            <a:xfrm>
              <a:off x="509015" y="3197351"/>
              <a:ext cx="2133600" cy="1694814"/>
            </a:xfrm>
            <a:custGeom>
              <a:avLst/>
              <a:gdLst/>
              <a:ahLst/>
              <a:cxnLst/>
              <a:rect l="l" t="t" r="r" b="b"/>
              <a:pathLst>
                <a:path w="2133600" h="1694814">
                  <a:moveTo>
                    <a:pt x="1851152" y="0"/>
                  </a:moveTo>
                  <a:lnTo>
                    <a:pt x="282448" y="0"/>
                  </a:lnTo>
                  <a:lnTo>
                    <a:pt x="236632" y="3697"/>
                  </a:lnTo>
                  <a:lnTo>
                    <a:pt x="193171" y="14402"/>
                  </a:lnTo>
                  <a:lnTo>
                    <a:pt x="152645" y="31533"/>
                  </a:lnTo>
                  <a:lnTo>
                    <a:pt x="115636" y="54506"/>
                  </a:lnTo>
                  <a:lnTo>
                    <a:pt x="82726" y="82740"/>
                  </a:lnTo>
                  <a:lnTo>
                    <a:pt x="54495" y="115653"/>
                  </a:lnTo>
                  <a:lnTo>
                    <a:pt x="31525" y="152662"/>
                  </a:lnTo>
                  <a:lnTo>
                    <a:pt x="14399" y="193186"/>
                  </a:lnTo>
                  <a:lnTo>
                    <a:pt x="3696" y="236642"/>
                  </a:lnTo>
                  <a:lnTo>
                    <a:pt x="0" y="282448"/>
                  </a:lnTo>
                  <a:lnTo>
                    <a:pt x="0" y="1412240"/>
                  </a:lnTo>
                  <a:lnTo>
                    <a:pt x="3696" y="1458045"/>
                  </a:lnTo>
                  <a:lnTo>
                    <a:pt x="14399" y="1501501"/>
                  </a:lnTo>
                  <a:lnTo>
                    <a:pt x="31525" y="1542025"/>
                  </a:lnTo>
                  <a:lnTo>
                    <a:pt x="54495" y="1579034"/>
                  </a:lnTo>
                  <a:lnTo>
                    <a:pt x="82726" y="1611947"/>
                  </a:lnTo>
                  <a:lnTo>
                    <a:pt x="115636" y="1640181"/>
                  </a:lnTo>
                  <a:lnTo>
                    <a:pt x="152645" y="1663154"/>
                  </a:lnTo>
                  <a:lnTo>
                    <a:pt x="193171" y="1680285"/>
                  </a:lnTo>
                  <a:lnTo>
                    <a:pt x="236632" y="1690990"/>
                  </a:lnTo>
                  <a:lnTo>
                    <a:pt x="282448" y="1694688"/>
                  </a:lnTo>
                  <a:lnTo>
                    <a:pt x="1851152" y="1694688"/>
                  </a:lnTo>
                  <a:lnTo>
                    <a:pt x="1896957" y="1690990"/>
                  </a:lnTo>
                  <a:lnTo>
                    <a:pt x="1940413" y="1680285"/>
                  </a:lnTo>
                  <a:lnTo>
                    <a:pt x="1980937" y="1663154"/>
                  </a:lnTo>
                  <a:lnTo>
                    <a:pt x="2017946" y="1640181"/>
                  </a:lnTo>
                  <a:lnTo>
                    <a:pt x="2050859" y="1611947"/>
                  </a:lnTo>
                  <a:lnTo>
                    <a:pt x="2079093" y="1579034"/>
                  </a:lnTo>
                  <a:lnTo>
                    <a:pt x="2102066" y="1542025"/>
                  </a:lnTo>
                  <a:lnTo>
                    <a:pt x="2119197" y="1501501"/>
                  </a:lnTo>
                  <a:lnTo>
                    <a:pt x="2129902" y="1458045"/>
                  </a:lnTo>
                  <a:lnTo>
                    <a:pt x="2133600" y="1412240"/>
                  </a:lnTo>
                  <a:lnTo>
                    <a:pt x="2133600" y="282448"/>
                  </a:lnTo>
                  <a:lnTo>
                    <a:pt x="2129902" y="236642"/>
                  </a:lnTo>
                  <a:lnTo>
                    <a:pt x="2119197" y="193186"/>
                  </a:lnTo>
                  <a:lnTo>
                    <a:pt x="2102066" y="152662"/>
                  </a:lnTo>
                  <a:lnTo>
                    <a:pt x="2079093" y="115653"/>
                  </a:lnTo>
                  <a:lnTo>
                    <a:pt x="2050859" y="82740"/>
                  </a:lnTo>
                  <a:lnTo>
                    <a:pt x="2017946" y="54506"/>
                  </a:lnTo>
                  <a:lnTo>
                    <a:pt x="1980937" y="31533"/>
                  </a:lnTo>
                  <a:lnTo>
                    <a:pt x="1940413" y="14402"/>
                  </a:lnTo>
                  <a:lnTo>
                    <a:pt x="1896957" y="3697"/>
                  </a:lnTo>
                  <a:lnTo>
                    <a:pt x="1851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9015" y="3197351"/>
              <a:ext cx="2133600" cy="1694814"/>
            </a:xfrm>
            <a:custGeom>
              <a:avLst/>
              <a:gdLst/>
              <a:ahLst/>
              <a:cxnLst/>
              <a:rect l="l" t="t" r="r" b="b"/>
              <a:pathLst>
                <a:path w="2133600" h="1694814">
                  <a:moveTo>
                    <a:pt x="0" y="282448"/>
                  </a:moveTo>
                  <a:lnTo>
                    <a:pt x="3696" y="236642"/>
                  </a:lnTo>
                  <a:lnTo>
                    <a:pt x="14399" y="193186"/>
                  </a:lnTo>
                  <a:lnTo>
                    <a:pt x="31525" y="152662"/>
                  </a:lnTo>
                  <a:lnTo>
                    <a:pt x="54495" y="115653"/>
                  </a:lnTo>
                  <a:lnTo>
                    <a:pt x="82726" y="82740"/>
                  </a:lnTo>
                  <a:lnTo>
                    <a:pt x="115636" y="54506"/>
                  </a:lnTo>
                  <a:lnTo>
                    <a:pt x="152645" y="31533"/>
                  </a:lnTo>
                  <a:lnTo>
                    <a:pt x="193171" y="14402"/>
                  </a:lnTo>
                  <a:lnTo>
                    <a:pt x="236632" y="3697"/>
                  </a:lnTo>
                  <a:lnTo>
                    <a:pt x="282448" y="0"/>
                  </a:lnTo>
                  <a:lnTo>
                    <a:pt x="1851152" y="0"/>
                  </a:lnTo>
                  <a:lnTo>
                    <a:pt x="1896957" y="3697"/>
                  </a:lnTo>
                  <a:lnTo>
                    <a:pt x="1940413" y="14402"/>
                  </a:lnTo>
                  <a:lnTo>
                    <a:pt x="1980937" y="31533"/>
                  </a:lnTo>
                  <a:lnTo>
                    <a:pt x="2017946" y="54506"/>
                  </a:lnTo>
                  <a:lnTo>
                    <a:pt x="2050859" y="82740"/>
                  </a:lnTo>
                  <a:lnTo>
                    <a:pt x="2079093" y="115653"/>
                  </a:lnTo>
                  <a:lnTo>
                    <a:pt x="2102066" y="152662"/>
                  </a:lnTo>
                  <a:lnTo>
                    <a:pt x="2119197" y="193186"/>
                  </a:lnTo>
                  <a:lnTo>
                    <a:pt x="2129902" y="236642"/>
                  </a:lnTo>
                  <a:lnTo>
                    <a:pt x="2133600" y="282448"/>
                  </a:lnTo>
                  <a:lnTo>
                    <a:pt x="2133600" y="1412240"/>
                  </a:lnTo>
                  <a:lnTo>
                    <a:pt x="2129902" y="1458045"/>
                  </a:lnTo>
                  <a:lnTo>
                    <a:pt x="2119197" y="1501501"/>
                  </a:lnTo>
                  <a:lnTo>
                    <a:pt x="2102066" y="1542025"/>
                  </a:lnTo>
                  <a:lnTo>
                    <a:pt x="2079093" y="1579034"/>
                  </a:lnTo>
                  <a:lnTo>
                    <a:pt x="2050859" y="1611947"/>
                  </a:lnTo>
                  <a:lnTo>
                    <a:pt x="2017946" y="1640181"/>
                  </a:lnTo>
                  <a:lnTo>
                    <a:pt x="1980937" y="1663154"/>
                  </a:lnTo>
                  <a:lnTo>
                    <a:pt x="1940413" y="1680285"/>
                  </a:lnTo>
                  <a:lnTo>
                    <a:pt x="1896957" y="1690990"/>
                  </a:lnTo>
                  <a:lnTo>
                    <a:pt x="1851152" y="1694688"/>
                  </a:lnTo>
                  <a:lnTo>
                    <a:pt x="282448" y="1694688"/>
                  </a:lnTo>
                  <a:lnTo>
                    <a:pt x="236632" y="1690990"/>
                  </a:lnTo>
                  <a:lnTo>
                    <a:pt x="193171" y="1680285"/>
                  </a:lnTo>
                  <a:lnTo>
                    <a:pt x="152645" y="1663154"/>
                  </a:lnTo>
                  <a:lnTo>
                    <a:pt x="115636" y="1640181"/>
                  </a:lnTo>
                  <a:lnTo>
                    <a:pt x="82726" y="1611947"/>
                  </a:lnTo>
                  <a:lnTo>
                    <a:pt x="54495" y="1579034"/>
                  </a:lnTo>
                  <a:lnTo>
                    <a:pt x="31525" y="1542025"/>
                  </a:lnTo>
                  <a:lnTo>
                    <a:pt x="14399" y="1501501"/>
                  </a:lnTo>
                  <a:lnTo>
                    <a:pt x="3696" y="1458045"/>
                  </a:lnTo>
                  <a:lnTo>
                    <a:pt x="0" y="1412240"/>
                  </a:lnTo>
                  <a:lnTo>
                    <a:pt x="0" y="282448"/>
                  </a:lnTo>
                  <a:close/>
                </a:path>
              </a:pathLst>
            </a:custGeom>
            <a:ln w="12192">
              <a:solidFill>
                <a:srgbClr val="4189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865875"/>
            <a:ext cx="9906000" cy="990600"/>
          </a:xfrm>
          <a:custGeom>
            <a:avLst/>
            <a:gdLst/>
            <a:ahLst/>
            <a:cxnLst/>
            <a:rect l="l" t="t" r="r" b="b"/>
            <a:pathLst>
              <a:path w="9906000" h="990600">
                <a:moveTo>
                  <a:pt x="0" y="0"/>
                </a:moveTo>
                <a:lnTo>
                  <a:pt x="0" y="990599"/>
                </a:lnTo>
                <a:lnTo>
                  <a:pt x="9905999" y="990599"/>
                </a:lnTo>
                <a:lnTo>
                  <a:pt x="9905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36B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-13411" y="5926632"/>
            <a:ext cx="9728200" cy="859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185" indent="-172720">
              <a:lnSpc>
                <a:spcPts val="1300"/>
              </a:lnSpc>
              <a:spcBef>
                <a:spcPts val="100"/>
              </a:spcBef>
              <a:buSzPct val="157142"/>
              <a:buFont typeface="Wingdings"/>
              <a:buChar char=""/>
              <a:tabLst>
                <a:tab pos="210820" algn="l"/>
              </a:tabLst>
            </a:pPr>
            <a:r>
              <a:rPr sz="1050" spc="15" baseline="43650" dirty="0">
                <a:latin typeface="Arial MT"/>
                <a:cs typeface="Arial MT"/>
              </a:rPr>
              <a:t>(1)</a:t>
            </a:r>
            <a:r>
              <a:rPr sz="1050" spc="187" baseline="436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El</a:t>
            </a:r>
            <a:r>
              <a:rPr sz="1100" dirty="0">
                <a:latin typeface="Arial MT"/>
                <a:cs typeface="Arial MT"/>
              </a:rPr>
              <a:t> monto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máximo </a:t>
            </a:r>
            <a:r>
              <a:rPr sz="1100" dirty="0">
                <a:latin typeface="Arial MT"/>
                <a:cs typeface="Arial MT"/>
              </a:rPr>
              <a:t>surgirá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de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la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evaluación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individual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de cada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caso.</a:t>
            </a:r>
            <a:endParaRPr sz="1100">
              <a:latin typeface="Arial MT"/>
              <a:cs typeface="Arial MT"/>
            </a:endParaRPr>
          </a:p>
          <a:p>
            <a:pPr marL="210185" indent="-172720">
              <a:lnSpc>
                <a:spcPts val="1300"/>
              </a:lnSpc>
              <a:buFont typeface="Wingdings"/>
              <a:buChar char=""/>
              <a:tabLst>
                <a:tab pos="210820" algn="l"/>
              </a:tabLst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oferta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crediticia.</a:t>
            </a:r>
            <a:endParaRPr sz="1100">
              <a:latin typeface="Calibri"/>
              <a:cs typeface="Calibri"/>
            </a:endParaRPr>
          </a:p>
          <a:p>
            <a:pPr marL="210185" marR="30480" indent="-1727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10820" algn="l"/>
              </a:tabLst>
            </a:pPr>
            <a:r>
              <a:rPr sz="1100" spc="-5" dirty="0">
                <a:latin typeface="Calibri"/>
                <a:cs typeface="Calibri"/>
              </a:rPr>
              <a:t>Sujeto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proceso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vinculación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y/o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análisis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crediticio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 Banco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Nación,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aprobación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y/o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regulaciones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materia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pudieran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corresponder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emanada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organismos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contralor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–B.C.R.A.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y/o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A.F.I.P.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Garantizar </a:t>
            </a:r>
            <a:r>
              <a:rPr sz="1100" spc="-5" dirty="0">
                <a:latin typeface="Calibri"/>
                <a:cs typeface="Calibri"/>
              </a:rPr>
              <a:t>SGR-</a:t>
            </a:r>
            <a:endParaRPr sz="1100">
              <a:latin typeface="Calibri"/>
              <a:cs typeface="Calibri"/>
            </a:endParaRPr>
          </a:p>
          <a:p>
            <a:pPr marL="210185" indent="-172720">
              <a:lnSpc>
                <a:spcPct val="100000"/>
              </a:lnSpc>
              <a:buFont typeface="Wingdings"/>
              <a:buChar char=""/>
              <a:tabLst>
                <a:tab pos="210820" algn="l"/>
              </a:tabLst>
            </a:pPr>
            <a:r>
              <a:rPr sz="1100" dirty="0">
                <a:latin typeface="Calibri"/>
                <a:cs typeface="Calibri"/>
              </a:rPr>
              <a:t>Las </a:t>
            </a:r>
            <a:r>
              <a:rPr sz="1100" spc="-5" dirty="0">
                <a:latin typeface="Calibri"/>
                <a:cs typeface="Calibri"/>
              </a:rPr>
              <a:t>condiciones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-5" dirty="0">
                <a:latin typeface="Calibri"/>
                <a:cs typeface="Calibri"/>
              </a:rPr>
              <a:t> ser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modificadas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unilateralmente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 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Banco,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cualquier </a:t>
            </a:r>
            <a:r>
              <a:rPr sz="1100" spc="-5" dirty="0">
                <a:latin typeface="Calibri"/>
                <a:cs typeface="Calibri"/>
              </a:rPr>
              <a:t>momento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sin </a:t>
            </a:r>
            <a:r>
              <a:rPr sz="1100" dirty="0">
                <a:latin typeface="Calibri"/>
                <a:cs typeface="Calibri"/>
              </a:rPr>
              <a:t>previo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aviso.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4540" y="3243452"/>
            <a:ext cx="1552575" cy="158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52525"/>
                </a:solidFill>
                <a:latin typeface="Arial"/>
                <a:cs typeface="Arial"/>
              </a:rPr>
              <a:t>CAPITAL</a:t>
            </a:r>
            <a:r>
              <a:rPr sz="2000" b="1" spc="-8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52525"/>
                </a:solidFill>
                <a:latin typeface="Arial"/>
                <a:cs typeface="Arial"/>
              </a:rPr>
              <a:t>DE </a:t>
            </a:r>
            <a:r>
              <a:rPr sz="2000" b="1" spc="-5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52525"/>
                </a:solidFill>
                <a:latin typeface="Arial"/>
                <a:cs typeface="Arial"/>
              </a:rPr>
              <a:t>TRABAJO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200" spc="-5" dirty="0">
                <a:latin typeface="Arial MT"/>
                <a:cs typeface="Arial MT"/>
              </a:rPr>
              <a:t>(Reg.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N°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750_01)</a:t>
            </a:r>
            <a:endParaRPr sz="1200" dirty="0">
              <a:latin typeface="Arial MT"/>
              <a:cs typeface="Arial MT"/>
            </a:endParaRPr>
          </a:p>
          <a:p>
            <a:pPr marL="69215" algn="ctr">
              <a:lnSpc>
                <a:spcPct val="100000"/>
              </a:lnSpc>
              <a:spcBef>
                <a:spcPts val="335"/>
              </a:spcBef>
            </a:pPr>
            <a:r>
              <a:rPr sz="2400" b="1" spc="-5" dirty="0">
                <a:solidFill>
                  <a:srgbClr val="F39454"/>
                </a:solidFill>
                <a:latin typeface="Calibri"/>
                <a:cs typeface="Calibri"/>
              </a:rPr>
              <a:t>Tasa</a:t>
            </a:r>
            <a:r>
              <a:rPr sz="2400" b="1" spc="-40" dirty="0">
                <a:solidFill>
                  <a:srgbClr val="F3945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39454"/>
                </a:solidFill>
                <a:latin typeface="Calibri"/>
                <a:cs typeface="Calibri"/>
              </a:rPr>
              <a:t>Fija:</a:t>
            </a:r>
            <a:endParaRPr sz="2400" dirty="0">
              <a:latin typeface="Calibri"/>
              <a:cs typeface="Calibri"/>
            </a:endParaRPr>
          </a:p>
          <a:p>
            <a:pPr marL="28575" algn="ctr">
              <a:lnSpc>
                <a:spcPct val="100000"/>
              </a:lnSpc>
              <a:spcBef>
                <a:spcPts val="405"/>
              </a:spcBef>
            </a:pPr>
            <a:r>
              <a:rPr sz="2000" b="1" dirty="0">
                <a:solidFill>
                  <a:srgbClr val="252525"/>
                </a:solidFill>
                <a:latin typeface="Arial"/>
                <a:cs typeface="Arial"/>
              </a:rPr>
              <a:t>30%</a:t>
            </a:r>
            <a:r>
              <a:rPr sz="2000" b="1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52525"/>
                </a:solidFill>
                <a:latin typeface="Arial"/>
                <a:cs typeface="Arial"/>
              </a:rPr>
              <a:t>TNA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91663" y="3526028"/>
            <a:ext cx="6685915" cy="25359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marR="30480" indent="-28702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25120" algn="l"/>
              </a:tabLst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USUARIOS: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Personas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Humanas MiPyMEs indistintamente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del Sector a la que </a:t>
            </a:r>
            <a:r>
              <a:rPr sz="1400" spc="-3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pertenezca,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que cuenten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con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un 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aval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de ‘‘Garantizar Digital’’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y Certificado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MiPyme.</a:t>
            </a:r>
            <a:endParaRPr sz="1400" dirty="0">
              <a:latin typeface="Arial MT"/>
              <a:cs typeface="Arial MT"/>
            </a:endParaRPr>
          </a:p>
          <a:p>
            <a:pPr marL="324485" indent="-287020">
              <a:lnSpc>
                <a:spcPct val="100000"/>
              </a:lnSpc>
              <a:buFont typeface="Wingdings"/>
              <a:buChar char=""/>
              <a:tabLst>
                <a:tab pos="325120" algn="l"/>
              </a:tabLst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MONTO:</a:t>
            </a:r>
            <a:r>
              <a:rPr sz="16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hasta</a:t>
            </a:r>
            <a:r>
              <a:rPr sz="1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$</a:t>
            </a:r>
            <a:r>
              <a:rPr sz="14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s-AR" sz="1400" dirty="0" smtClean="0">
                <a:solidFill>
                  <a:srgbClr val="FFFFFF"/>
                </a:solidFill>
                <a:latin typeface="Arial MT"/>
                <a:cs typeface="Arial MT"/>
              </a:rPr>
              <a:t>600</a:t>
            </a:r>
            <a:r>
              <a:rPr sz="1400" dirty="0" smtClean="0">
                <a:solidFill>
                  <a:srgbClr val="FFFFFF"/>
                </a:solidFill>
                <a:latin typeface="Arial MT"/>
                <a:cs typeface="Arial MT"/>
              </a:rPr>
              <a:t>.000</a:t>
            </a:r>
            <a:r>
              <a:rPr sz="1400" spc="-45" dirty="0" smtClean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350" spc="15" baseline="43209" dirty="0">
                <a:solidFill>
                  <a:srgbClr val="FFFFFF"/>
                </a:solidFill>
                <a:latin typeface="Arial MT"/>
                <a:cs typeface="Arial MT"/>
              </a:rPr>
              <a:t>(1)</a:t>
            </a:r>
            <a:r>
              <a:rPr sz="1400" spc="10" dirty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endParaRPr sz="1400" dirty="0">
              <a:latin typeface="Arial MT"/>
              <a:cs typeface="Arial MT"/>
            </a:endParaRPr>
          </a:p>
          <a:p>
            <a:pPr marL="324485" indent="-287020">
              <a:lnSpc>
                <a:spcPct val="100000"/>
              </a:lnSpc>
              <a:buFont typeface="Wingdings"/>
              <a:buChar char=""/>
              <a:tabLst>
                <a:tab pos="325120" algn="l"/>
              </a:tabLst>
            </a:pP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PLAZO:</a:t>
            </a:r>
            <a:r>
              <a:rPr sz="16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único</a:t>
            </a:r>
            <a:r>
              <a:rPr sz="14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36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meses.</a:t>
            </a:r>
            <a:endParaRPr sz="1400" dirty="0">
              <a:latin typeface="Arial MT"/>
              <a:cs typeface="Arial MT"/>
            </a:endParaRPr>
          </a:p>
          <a:p>
            <a:pPr marL="324485" indent="-287020">
              <a:lnSpc>
                <a:spcPct val="100000"/>
              </a:lnSpc>
              <a:buFont typeface="Wingdings"/>
              <a:buChar char=""/>
              <a:tabLst>
                <a:tab pos="325120" algn="l"/>
              </a:tabLst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GRACIA:</a:t>
            </a:r>
            <a:r>
              <a:rPr sz="16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sin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gracia.</a:t>
            </a:r>
            <a:endParaRPr sz="1400" dirty="0">
              <a:latin typeface="Arial MT"/>
              <a:cs typeface="Arial MT"/>
            </a:endParaRPr>
          </a:p>
          <a:p>
            <a:pPr marL="324485" indent="-287020">
              <a:lnSpc>
                <a:spcPct val="100000"/>
              </a:lnSpc>
              <a:buFont typeface="Wingdings"/>
              <a:buChar char=""/>
              <a:tabLst>
                <a:tab pos="325120" algn="l"/>
              </a:tabLst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AMORTIZACION:</a:t>
            </a:r>
            <a:r>
              <a:rPr sz="16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Sistema</a:t>
            </a:r>
            <a:r>
              <a:rPr sz="14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 err="1">
                <a:solidFill>
                  <a:srgbClr val="FFFFFF"/>
                </a:solidFill>
                <a:latin typeface="Arial MT"/>
                <a:cs typeface="Arial MT"/>
              </a:rPr>
              <a:t>Alemán</a:t>
            </a:r>
            <a:r>
              <a:rPr sz="1400" spc="-5" dirty="0" smtClean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endParaRPr lang="es-AR" sz="1400" spc="-5" dirty="0" smtClean="0">
              <a:solidFill>
                <a:srgbClr val="FFFFFF"/>
              </a:solidFill>
              <a:latin typeface="Arial MT"/>
              <a:cs typeface="Arial MT"/>
            </a:endParaRPr>
          </a:p>
          <a:p>
            <a:pPr marL="324485" indent="-287020">
              <a:buFont typeface="Wingdings"/>
              <a:buChar char=""/>
              <a:tabLst>
                <a:tab pos="325120" algn="l"/>
              </a:tabLst>
            </a:pPr>
            <a:r>
              <a:rPr lang="es-ES_tradnl" sz="1400" b="1" dirty="0">
                <a:solidFill>
                  <a:schemeClr val="bg1"/>
                </a:solidFill>
              </a:rPr>
              <a:t>Se ha incorporado una Condición particular para aquellas </a:t>
            </a:r>
            <a:r>
              <a:rPr lang="es-ES_tradnl" sz="1400" b="1" dirty="0" err="1">
                <a:solidFill>
                  <a:schemeClr val="bg1"/>
                </a:solidFill>
              </a:rPr>
              <a:t>MiPyMEs</a:t>
            </a:r>
            <a:r>
              <a:rPr lang="es-ES_tradnl" sz="1400" b="1" dirty="0">
                <a:solidFill>
                  <a:schemeClr val="bg1"/>
                </a:solidFill>
              </a:rPr>
              <a:t> cuyos puestos de conducción sean ejercidos por mujeres, estableciéndose exclusivamente para estos casos, una tasa de interés fija del 26% TNA.</a:t>
            </a:r>
            <a:endParaRPr lang="es-AR" sz="1400" dirty="0">
              <a:solidFill>
                <a:schemeClr val="bg1"/>
              </a:solidFill>
            </a:endParaRPr>
          </a:p>
          <a:p>
            <a:pPr marL="324485" indent="-287020">
              <a:lnSpc>
                <a:spcPct val="100000"/>
              </a:lnSpc>
              <a:buFont typeface="Wingdings"/>
              <a:buChar char=""/>
              <a:tabLst>
                <a:tab pos="325120" algn="l"/>
              </a:tabLst>
            </a:pPr>
            <a:endParaRPr sz="1400" dirty="0">
              <a:solidFill>
                <a:schemeClr val="bg1"/>
              </a:solidFill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73176" y="251206"/>
            <a:ext cx="5526405" cy="563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CRÉDITOS</a:t>
            </a:r>
            <a:r>
              <a:rPr spc="-35" dirty="0"/>
              <a:t> </a:t>
            </a:r>
            <a:r>
              <a:rPr dirty="0"/>
              <a:t>PARA</a:t>
            </a:r>
            <a:r>
              <a:rPr spc="-25" dirty="0"/>
              <a:t> </a:t>
            </a:r>
            <a:r>
              <a:rPr dirty="0"/>
              <a:t>MIPYMES</a:t>
            </a: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dirty="0"/>
              <a:t>En </a:t>
            </a:r>
            <a:r>
              <a:rPr sz="1100" spc="-5" dirty="0"/>
              <a:t>el</a:t>
            </a:r>
            <a:r>
              <a:rPr sz="1100" spc="-10" dirty="0"/>
              <a:t> </a:t>
            </a:r>
            <a:r>
              <a:rPr sz="1100" spc="-5" dirty="0"/>
              <a:t>marco</a:t>
            </a:r>
            <a:r>
              <a:rPr sz="1100" spc="-20" dirty="0"/>
              <a:t> </a:t>
            </a:r>
            <a:r>
              <a:rPr sz="1100" dirty="0"/>
              <a:t>de</a:t>
            </a:r>
            <a:r>
              <a:rPr sz="1100" spc="-5" dirty="0"/>
              <a:t> </a:t>
            </a:r>
            <a:r>
              <a:rPr sz="1100" dirty="0"/>
              <a:t>la</a:t>
            </a:r>
            <a:r>
              <a:rPr sz="1100" spc="-15" dirty="0"/>
              <a:t> </a:t>
            </a:r>
            <a:r>
              <a:rPr sz="1100" spc="-5" dirty="0"/>
              <a:t>Comunicación</a:t>
            </a:r>
            <a:r>
              <a:rPr sz="1100" spc="-20" dirty="0"/>
              <a:t> </a:t>
            </a:r>
            <a:r>
              <a:rPr sz="1100" spc="-15" dirty="0"/>
              <a:t>“A”</a:t>
            </a:r>
            <a:r>
              <a:rPr sz="1100" spc="45" dirty="0"/>
              <a:t> </a:t>
            </a:r>
            <a:r>
              <a:rPr sz="1100" dirty="0"/>
              <a:t>N°7140,</a:t>
            </a:r>
            <a:r>
              <a:rPr sz="1100" spc="-10" dirty="0"/>
              <a:t> </a:t>
            </a:r>
            <a:r>
              <a:rPr sz="1100" spc="-5" dirty="0"/>
              <a:t>N°7240</a:t>
            </a:r>
            <a:r>
              <a:rPr sz="1100" spc="-10" dirty="0"/>
              <a:t> </a:t>
            </a:r>
            <a:r>
              <a:rPr sz="1100" dirty="0"/>
              <a:t>y</a:t>
            </a:r>
            <a:r>
              <a:rPr sz="1100" spc="-5" dirty="0"/>
              <a:t> </a:t>
            </a:r>
            <a:r>
              <a:rPr sz="1100" dirty="0"/>
              <a:t>complementarias</a:t>
            </a:r>
            <a:r>
              <a:rPr sz="1100" spc="-45" dirty="0"/>
              <a:t> </a:t>
            </a:r>
            <a:r>
              <a:rPr sz="1100" dirty="0"/>
              <a:t>del</a:t>
            </a:r>
            <a:r>
              <a:rPr sz="1100" spc="-5" dirty="0"/>
              <a:t> </a:t>
            </a:r>
            <a:r>
              <a:rPr sz="1100" spc="-10" dirty="0"/>
              <a:t>BCRA</a:t>
            </a:r>
            <a:r>
              <a:rPr sz="1200" spc="-10" dirty="0"/>
              <a:t>.</a:t>
            </a:r>
            <a:endParaRPr sz="1200"/>
          </a:p>
        </p:txBody>
      </p:sp>
      <p:sp>
        <p:nvSpPr>
          <p:cNvPr id="12" name="object 12"/>
          <p:cNvSpPr txBox="1"/>
          <p:nvPr/>
        </p:nvSpPr>
        <p:spPr>
          <a:xfrm>
            <a:off x="410972" y="1374394"/>
            <a:ext cx="26638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AVAL</a:t>
            </a:r>
            <a:r>
              <a:rPr sz="2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DIGITAL</a:t>
            </a:r>
            <a:r>
              <a:rPr sz="24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DE: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62884" y="1427988"/>
            <a:ext cx="1943100" cy="272796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94944" y="2022348"/>
            <a:ext cx="5492750" cy="401320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http://www.garantizar.com.ar/garantizar-digital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0672" y="213487"/>
            <a:ext cx="6588759" cy="353943"/>
          </a:xfrm>
        </p:spPr>
        <p:txBody>
          <a:bodyPr/>
          <a:lstStyle/>
          <a:p>
            <a:r>
              <a:rPr lang="es-ES_tradnl" dirty="0"/>
              <a:t>PRESTAMOS PARA COMERCIOS BNA+</a:t>
            </a:r>
            <a:endParaRPr lang="es-AR" dirty="0"/>
          </a:p>
        </p:txBody>
      </p:sp>
      <p:sp>
        <p:nvSpPr>
          <p:cNvPr id="4" name="object 7"/>
          <p:cNvSpPr>
            <a:spLocks noGrp="1"/>
          </p:cNvSpPr>
          <p:nvPr>
            <p:ph type="body" idx="1"/>
          </p:nvPr>
        </p:nvSpPr>
        <p:spPr>
          <a:xfrm>
            <a:off x="478154" y="990600"/>
            <a:ext cx="8589646" cy="1661993"/>
          </a:xfrm>
          <a:custGeom>
            <a:avLst/>
            <a:gdLst/>
            <a:ahLst/>
            <a:cxnLst/>
            <a:rect l="l" t="t" r="r" b="b"/>
            <a:pathLst>
              <a:path w="3456940" h="2510154">
                <a:moveTo>
                  <a:pt x="3038094" y="0"/>
                </a:moveTo>
                <a:lnTo>
                  <a:pt x="418350" y="0"/>
                </a:lnTo>
                <a:lnTo>
                  <a:pt x="369561" y="2814"/>
                </a:lnTo>
                <a:lnTo>
                  <a:pt x="322425" y="11050"/>
                </a:lnTo>
                <a:lnTo>
                  <a:pt x="277257" y="24391"/>
                </a:lnTo>
                <a:lnTo>
                  <a:pt x="234369" y="42525"/>
                </a:lnTo>
                <a:lnTo>
                  <a:pt x="194076" y="65137"/>
                </a:lnTo>
                <a:lnTo>
                  <a:pt x="156692" y="91913"/>
                </a:lnTo>
                <a:lnTo>
                  <a:pt x="122531" y="122539"/>
                </a:lnTo>
                <a:lnTo>
                  <a:pt x="91906" y="156700"/>
                </a:lnTo>
                <a:lnTo>
                  <a:pt x="65131" y="194084"/>
                </a:lnTo>
                <a:lnTo>
                  <a:pt x="42521" y="234376"/>
                </a:lnTo>
                <a:lnTo>
                  <a:pt x="24389" y="277261"/>
                </a:lnTo>
                <a:lnTo>
                  <a:pt x="11048" y="322425"/>
                </a:lnTo>
                <a:lnTo>
                  <a:pt x="2814" y="369556"/>
                </a:lnTo>
                <a:lnTo>
                  <a:pt x="0" y="418338"/>
                </a:lnTo>
                <a:lnTo>
                  <a:pt x="0" y="2091689"/>
                </a:lnTo>
                <a:lnTo>
                  <a:pt x="2814" y="2140471"/>
                </a:lnTo>
                <a:lnTo>
                  <a:pt x="11048" y="2187602"/>
                </a:lnTo>
                <a:lnTo>
                  <a:pt x="24389" y="2232766"/>
                </a:lnTo>
                <a:lnTo>
                  <a:pt x="42521" y="2275651"/>
                </a:lnTo>
                <a:lnTo>
                  <a:pt x="65131" y="2315943"/>
                </a:lnTo>
                <a:lnTo>
                  <a:pt x="91906" y="2353327"/>
                </a:lnTo>
                <a:lnTo>
                  <a:pt x="122531" y="2387488"/>
                </a:lnTo>
                <a:lnTo>
                  <a:pt x="156692" y="2418114"/>
                </a:lnTo>
                <a:lnTo>
                  <a:pt x="194076" y="2444890"/>
                </a:lnTo>
                <a:lnTo>
                  <a:pt x="234369" y="2467502"/>
                </a:lnTo>
                <a:lnTo>
                  <a:pt x="277257" y="2485636"/>
                </a:lnTo>
                <a:lnTo>
                  <a:pt x="322425" y="2498977"/>
                </a:lnTo>
                <a:lnTo>
                  <a:pt x="369561" y="2507213"/>
                </a:lnTo>
                <a:lnTo>
                  <a:pt x="418350" y="2510028"/>
                </a:lnTo>
                <a:lnTo>
                  <a:pt x="3038094" y="2510028"/>
                </a:lnTo>
                <a:lnTo>
                  <a:pt x="3086875" y="2507213"/>
                </a:lnTo>
                <a:lnTo>
                  <a:pt x="3134006" y="2498977"/>
                </a:lnTo>
                <a:lnTo>
                  <a:pt x="3179170" y="2485636"/>
                </a:lnTo>
                <a:lnTo>
                  <a:pt x="3222055" y="2467502"/>
                </a:lnTo>
                <a:lnTo>
                  <a:pt x="3262347" y="2444890"/>
                </a:lnTo>
                <a:lnTo>
                  <a:pt x="3299731" y="2418114"/>
                </a:lnTo>
                <a:lnTo>
                  <a:pt x="3333892" y="2387488"/>
                </a:lnTo>
                <a:lnTo>
                  <a:pt x="3364518" y="2353327"/>
                </a:lnTo>
                <a:lnTo>
                  <a:pt x="3391294" y="2315943"/>
                </a:lnTo>
                <a:lnTo>
                  <a:pt x="3413906" y="2275651"/>
                </a:lnTo>
                <a:lnTo>
                  <a:pt x="3432040" y="2232766"/>
                </a:lnTo>
                <a:lnTo>
                  <a:pt x="3445381" y="2187602"/>
                </a:lnTo>
                <a:lnTo>
                  <a:pt x="3453617" y="2140471"/>
                </a:lnTo>
                <a:lnTo>
                  <a:pt x="3456432" y="2091689"/>
                </a:lnTo>
                <a:lnTo>
                  <a:pt x="3456432" y="418338"/>
                </a:lnTo>
                <a:lnTo>
                  <a:pt x="3453617" y="369556"/>
                </a:lnTo>
                <a:lnTo>
                  <a:pt x="3445381" y="322425"/>
                </a:lnTo>
                <a:lnTo>
                  <a:pt x="3432040" y="277261"/>
                </a:lnTo>
                <a:lnTo>
                  <a:pt x="3413906" y="234376"/>
                </a:lnTo>
                <a:lnTo>
                  <a:pt x="3391294" y="194084"/>
                </a:lnTo>
                <a:lnTo>
                  <a:pt x="3364518" y="156700"/>
                </a:lnTo>
                <a:lnTo>
                  <a:pt x="3333892" y="122539"/>
                </a:lnTo>
                <a:lnTo>
                  <a:pt x="3299731" y="91913"/>
                </a:lnTo>
                <a:lnTo>
                  <a:pt x="3262347" y="65137"/>
                </a:lnTo>
                <a:lnTo>
                  <a:pt x="3222055" y="42525"/>
                </a:lnTo>
                <a:lnTo>
                  <a:pt x="3179170" y="24391"/>
                </a:lnTo>
                <a:lnTo>
                  <a:pt x="3134006" y="11050"/>
                </a:lnTo>
                <a:lnTo>
                  <a:pt x="3086875" y="2814"/>
                </a:lnTo>
                <a:lnTo>
                  <a:pt x="30380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s-ES_tradnl" b="1" dirty="0" smtClean="0"/>
          </a:p>
          <a:p>
            <a:r>
              <a:rPr lang="es-ES_tradnl" b="1" dirty="0" smtClean="0"/>
              <a:t>Personas </a:t>
            </a:r>
            <a:r>
              <a:rPr lang="es-ES_tradnl" b="1" dirty="0"/>
              <a:t>Humanas y Sociedades de Hecho</a:t>
            </a:r>
            <a:r>
              <a:rPr lang="es-ES_tradnl" dirty="0"/>
              <a:t> del segmento “Micro”, según lo establecido en la Reglamentación N° 281, y que revistan el   carácter de comercio en el sistema de Tarjetas de Crédito.</a:t>
            </a:r>
          </a:p>
          <a:p>
            <a:r>
              <a:rPr lang="es-ES_tradnl" dirty="0"/>
              <a:t>No se encuentran alcanzados aquellos Monotributistas de categorías Social, A, y B </a:t>
            </a:r>
          </a:p>
          <a:p>
            <a:endParaRPr lang="es-AR" dirty="0"/>
          </a:p>
        </p:txBody>
      </p:sp>
      <p:sp>
        <p:nvSpPr>
          <p:cNvPr id="5" name="object 9"/>
          <p:cNvSpPr txBox="1"/>
          <p:nvPr/>
        </p:nvSpPr>
        <p:spPr>
          <a:xfrm>
            <a:off x="3048000" y="2971800"/>
            <a:ext cx="6685915" cy="36875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USUARIOS: </a:t>
            </a:r>
            <a:r>
              <a:rPr lang="es-ES_tradnl" sz="1400" b="1" dirty="0" smtClean="0">
                <a:solidFill>
                  <a:schemeClr val="bg1"/>
                </a:solidFill>
              </a:rPr>
              <a:t>Personas Humanas y Sociedades de Hecho</a:t>
            </a:r>
            <a:r>
              <a:rPr lang="es-ES_tradnl" sz="1400" dirty="0" smtClean="0">
                <a:solidFill>
                  <a:schemeClr val="bg1"/>
                </a:solidFill>
              </a:rPr>
              <a:t> del segmento “Micro”, </a:t>
            </a:r>
            <a:r>
              <a:rPr sz="1600" b="1" spc="-10" dirty="0" smtClean="0">
                <a:solidFill>
                  <a:srgbClr val="FFFFFF"/>
                </a:solidFill>
                <a:latin typeface="Arial"/>
                <a:cs typeface="Arial"/>
              </a:rPr>
              <a:t>MONTO</a:t>
            </a:r>
            <a:r>
              <a:rPr lang="es-AR" sz="1600" b="1" spc="-10" dirty="0" smtClean="0">
                <a:solidFill>
                  <a:srgbClr val="FFFFFF"/>
                </a:solidFill>
                <a:latin typeface="Arial"/>
                <a:cs typeface="Arial"/>
              </a:rPr>
              <a:t> MAXIMO : </a:t>
            </a:r>
            <a:r>
              <a:rPr lang="es-ES_tradnl" sz="1600" b="1" dirty="0" smtClean="0"/>
              <a:t> </a:t>
            </a:r>
            <a:r>
              <a:rPr lang="es-ES_tradnl" sz="1600" b="1" dirty="0">
                <a:solidFill>
                  <a:schemeClr val="bg1"/>
                </a:solidFill>
              </a:rPr>
              <a:t>Hasta $</a:t>
            </a:r>
            <a:r>
              <a:rPr lang="es-ES_tradnl" sz="1600" b="1" dirty="0" smtClean="0">
                <a:solidFill>
                  <a:schemeClr val="bg1"/>
                </a:solidFill>
              </a:rPr>
              <a:t>5.000.000</a:t>
            </a:r>
            <a:endParaRPr lang="es-AR" sz="1600" b="1" spc="3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s-ES_tradnl" sz="1400" u="sng" dirty="0" smtClean="0">
                <a:solidFill>
                  <a:schemeClr val="bg1"/>
                </a:solidFill>
              </a:rPr>
              <a:t>Monotributistas</a:t>
            </a:r>
            <a:r>
              <a:rPr lang="es-ES_tradnl" sz="1400" dirty="0">
                <a:solidFill>
                  <a:schemeClr val="bg1"/>
                </a:solidFill>
              </a:rPr>
              <a:t>: hasta el equivalente a 3 meses de ventas del solicitante</a:t>
            </a:r>
            <a:r>
              <a:rPr lang="es-ES_tradnl" sz="1400" b="1" dirty="0">
                <a:solidFill>
                  <a:schemeClr val="bg1"/>
                </a:solidFill>
              </a:rPr>
              <a:t> </a:t>
            </a:r>
            <a:r>
              <a:rPr lang="es-ES_tradnl" sz="1400" dirty="0">
                <a:solidFill>
                  <a:schemeClr val="bg1"/>
                </a:solidFill>
              </a:rPr>
              <a:t>según categoría de </a:t>
            </a:r>
            <a:r>
              <a:rPr lang="es-ES_tradnl" sz="1400" dirty="0" err="1">
                <a:solidFill>
                  <a:schemeClr val="bg1"/>
                </a:solidFill>
              </a:rPr>
              <a:t>monotributo</a:t>
            </a:r>
            <a:r>
              <a:rPr lang="es-ES_tradnl" sz="1400" dirty="0">
                <a:solidFill>
                  <a:schemeClr val="bg1"/>
                </a:solidFill>
              </a:rPr>
              <a:t>.</a:t>
            </a:r>
          </a:p>
          <a:p>
            <a:r>
              <a:rPr lang="es-ES_tradnl" sz="1400" dirty="0">
                <a:solidFill>
                  <a:schemeClr val="bg1"/>
                </a:solidFill>
              </a:rPr>
              <a:t>• </a:t>
            </a:r>
            <a:r>
              <a:rPr lang="es-ES_tradnl" sz="1400" u="sng" dirty="0">
                <a:solidFill>
                  <a:schemeClr val="bg1"/>
                </a:solidFill>
              </a:rPr>
              <a:t>Responsables Inscriptos</a:t>
            </a:r>
            <a:r>
              <a:rPr lang="es-ES_tradnl" sz="1400" dirty="0">
                <a:solidFill>
                  <a:schemeClr val="bg1"/>
                </a:solidFill>
              </a:rPr>
              <a:t>:</a:t>
            </a:r>
            <a:r>
              <a:rPr lang="es-ES_tradnl" sz="1400" b="1" dirty="0">
                <a:solidFill>
                  <a:schemeClr val="bg1"/>
                </a:solidFill>
              </a:rPr>
              <a:t> </a:t>
            </a:r>
            <a:r>
              <a:rPr lang="es-ES_tradnl" sz="1400" dirty="0">
                <a:solidFill>
                  <a:schemeClr val="bg1"/>
                </a:solidFill>
              </a:rPr>
              <a:t>hasta el equivalente a 3 meses de ventas del solicitante</a:t>
            </a:r>
            <a:r>
              <a:rPr lang="es-ES_tradnl" sz="1400" b="1" dirty="0">
                <a:solidFill>
                  <a:schemeClr val="bg1"/>
                </a:solidFill>
              </a:rPr>
              <a:t> </a:t>
            </a:r>
            <a:r>
              <a:rPr lang="es-ES_tradnl" sz="1400" dirty="0">
                <a:solidFill>
                  <a:schemeClr val="bg1"/>
                </a:solidFill>
              </a:rPr>
              <a:t>(el importe surgirá del promedio mensual de ventas de los últimos 6 meses), no pudiendo superar el máximo de la línea.</a:t>
            </a:r>
          </a:p>
          <a:p>
            <a:pPr marL="324485" marR="30480" indent="-28702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25120" algn="l"/>
              </a:tabLst>
            </a:pPr>
            <a:endParaRPr sz="1400" dirty="0">
              <a:latin typeface="Arial MT"/>
              <a:cs typeface="Arial MT"/>
            </a:endParaRPr>
          </a:p>
          <a:p>
            <a:pPr marL="324485" indent="-287020">
              <a:lnSpc>
                <a:spcPct val="100000"/>
              </a:lnSpc>
              <a:buFont typeface="Wingdings"/>
              <a:buChar char=""/>
              <a:tabLst>
                <a:tab pos="325120" algn="l"/>
              </a:tabLst>
            </a:pP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PLAZO:</a:t>
            </a:r>
            <a:r>
              <a:rPr sz="16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s-AR" sz="1400" dirty="0" smtClean="0">
                <a:solidFill>
                  <a:srgbClr val="FFFFFF"/>
                </a:solidFill>
                <a:latin typeface="Arial MT"/>
                <a:cs typeface="Arial MT"/>
              </a:rPr>
              <a:t>12 Meses</a:t>
            </a:r>
            <a:r>
              <a:rPr sz="1400" dirty="0" smtClean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endParaRPr sz="1400" dirty="0">
              <a:latin typeface="Arial MT"/>
              <a:cs typeface="Arial MT"/>
            </a:endParaRPr>
          </a:p>
          <a:p>
            <a:pPr marL="324485" indent="-287020">
              <a:lnSpc>
                <a:spcPct val="100000"/>
              </a:lnSpc>
              <a:buFont typeface="Wingdings"/>
              <a:buChar char=""/>
              <a:tabLst>
                <a:tab pos="325120" algn="l"/>
              </a:tabLst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GRACIA:</a:t>
            </a:r>
            <a:r>
              <a:rPr sz="16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sin</a:t>
            </a:r>
            <a:r>
              <a:rPr sz="14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gracia.</a:t>
            </a:r>
            <a:endParaRPr sz="1400" dirty="0">
              <a:latin typeface="Arial MT"/>
              <a:cs typeface="Arial MT"/>
            </a:endParaRPr>
          </a:p>
          <a:p>
            <a:pPr marL="324485" indent="-287020">
              <a:lnSpc>
                <a:spcPct val="100000"/>
              </a:lnSpc>
              <a:buFont typeface="Wingdings"/>
              <a:buChar char=""/>
              <a:tabLst>
                <a:tab pos="325120" algn="l"/>
              </a:tabLst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AMORTIZACION:</a:t>
            </a:r>
            <a:r>
              <a:rPr sz="16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Sistema</a:t>
            </a:r>
            <a:r>
              <a:rPr sz="14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s-AR" sz="1400" spc="-25" dirty="0" err="1" smtClean="0">
                <a:solidFill>
                  <a:srgbClr val="FFFFFF"/>
                </a:solidFill>
                <a:latin typeface="Arial MT"/>
                <a:cs typeface="Arial MT"/>
              </a:rPr>
              <a:t>Frances</a:t>
            </a:r>
            <a:r>
              <a:rPr sz="1400" spc="-5" dirty="0" smtClean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endParaRPr lang="es-AR" sz="1400" spc="-5" dirty="0" smtClean="0">
              <a:solidFill>
                <a:srgbClr val="FFFFFF"/>
              </a:solidFill>
              <a:latin typeface="Arial MT"/>
              <a:cs typeface="Arial MT"/>
            </a:endParaRPr>
          </a:p>
          <a:p>
            <a:pPr marL="324485" indent="-287020">
              <a:buFont typeface="Wingdings"/>
              <a:buChar char=""/>
              <a:tabLst>
                <a:tab pos="325120" algn="l"/>
              </a:tabLst>
            </a:pPr>
            <a:r>
              <a:rPr lang="es-ES_tradnl" sz="1400" b="1" dirty="0">
                <a:solidFill>
                  <a:schemeClr val="bg1"/>
                </a:solidFill>
              </a:rPr>
              <a:t>Se ha incorporado una Condición particular para aquellas </a:t>
            </a:r>
            <a:r>
              <a:rPr lang="es-ES_tradnl" sz="1400" b="1" dirty="0" err="1">
                <a:solidFill>
                  <a:schemeClr val="bg1"/>
                </a:solidFill>
              </a:rPr>
              <a:t>MiPyMEs</a:t>
            </a:r>
            <a:r>
              <a:rPr lang="es-ES_tradnl" sz="1400" b="1" dirty="0">
                <a:solidFill>
                  <a:schemeClr val="bg1"/>
                </a:solidFill>
              </a:rPr>
              <a:t> cuyos puestos de conducción sean ejercidos por mujeres, estableciéndose exclusivamente para estos casos, una tasa de interés fija del 26% TNA</a:t>
            </a:r>
            <a:r>
              <a:rPr lang="es-ES_tradnl" sz="1400" b="1" dirty="0" smtClean="0">
                <a:solidFill>
                  <a:schemeClr val="bg1"/>
                </a:solidFill>
              </a:rPr>
              <a:t>.</a:t>
            </a:r>
          </a:p>
          <a:p>
            <a:pPr marL="37465">
              <a:tabLst>
                <a:tab pos="325120" algn="l"/>
              </a:tabLst>
            </a:pPr>
            <a:r>
              <a:rPr lang="es-ES_tradnl" sz="1400" b="1" dirty="0" smtClean="0"/>
              <a:t>.</a:t>
            </a:r>
            <a:endParaRPr lang="es-AR" sz="1400" dirty="0">
              <a:solidFill>
                <a:schemeClr val="bg1"/>
              </a:solidFill>
            </a:endParaRPr>
          </a:p>
          <a:p>
            <a:pPr marL="324485" indent="-287020">
              <a:lnSpc>
                <a:spcPct val="100000"/>
              </a:lnSpc>
              <a:buFont typeface="Wingdings"/>
              <a:buChar char=""/>
              <a:tabLst>
                <a:tab pos="325120" algn="l"/>
              </a:tabLst>
            </a:pPr>
            <a:endParaRPr sz="1400" dirty="0">
              <a:solidFill>
                <a:schemeClr val="bg1"/>
              </a:solidFill>
              <a:latin typeface="Arial MT"/>
              <a:cs typeface="Arial M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62000" y="3352800"/>
            <a:ext cx="1676400" cy="9900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06680">
              <a:lnSpc>
                <a:spcPts val="3265"/>
              </a:lnSpc>
              <a:spcBef>
                <a:spcPts val="95"/>
              </a:spcBef>
            </a:pPr>
            <a:r>
              <a:rPr lang="es-AR" b="1" spc="-10" dirty="0">
                <a:solidFill>
                  <a:srgbClr val="F39454"/>
                </a:solidFill>
                <a:cs typeface="Calibri"/>
              </a:rPr>
              <a:t>Tasa</a:t>
            </a:r>
            <a:r>
              <a:rPr lang="es-AR" b="1" spc="-15" dirty="0">
                <a:solidFill>
                  <a:srgbClr val="F39454"/>
                </a:solidFill>
                <a:cs typeface="Calibri"/>
              </a:rPr>
              <a:t> </a:t>
            </a:r>
            <a:r>
              <a:rPr lang="es-AR" b="1" spc="-5" dirty="0">
                <a:solidFill>
                  <a:srgbClr val="F39454"/>
                </a:solidFill>
                <a:cs typeface="Calibri"/>
              </a:rPr>
              <a:t>Fija:</a:t>
            </a:r>
            <a:endParaRPr lang="es-AR" dirty="0">
              <a:cs typeface="Calibri"/>
            </a:endParaRPr>
          </a:p>
          <a:p>
            <a:pPr marL="12700">
              <a:lnSpc>
                <a:spcPts val="3745"/>
              </a:lnSpc>
            </a:pPr>
            <a:r>
              <a:rPr lang="es-AR" sz="2000" spc="-50" dirty="0" smtClean="0">
                <a:solidFill>
                  <a:srgbClr val="252525"/>
                </a:solidFill>
                <a:latin typeface="Franklin Gothic Medium"/>
                <a:cs typeface="Franklin Gothic Medium"/>
              </a:rPr>
              <a:t>24%</a:t>
            </a:r>
            <a:r>
              <a:rPr lang="es-AR" sz="2000" spc="-100" dirty="0" smtClean="0">
                <a:solidFill>
                  <a:srgbClr val="252525"/>
                </a:solidFill>
                <a:latin typeface="Franklin Gothic Medium"/>
                <a:cs typeface="Franklin Gothic Medium"/>
              </a:rPr>
              <a:t> </a:t>
            </a:r>
            <a:r>
              <a:rPr lang="es-AR" sz="2000" spc="-60" dirty="0" smtClean="0">
                <a:solidFill>
                  <a:srgbClr val="252525"/>
                </a:solidFill>
                <a:latin typeface="Franklin Gothic Medium"/>
                <a:cs typeface="Franklin Gothic Medium"/>
              </a:rPr>
              <a:t>TNA</a:t>
            </a:r>
            <a:endParaRPr lang="es-AR" sz="2000" dirty="0">
              <a:latin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2577633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1141</Words>
  <Application>Microsoft Office PowerPoint</Application>
  <PresentationFormat>A4 (210 x 297 mm)</PresentationFormat>
  <Paragraphs>125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Arial MT</vt:lpstr>
      <vt:lpstr>Bahnschrift</vt:lpstr>
      <vt:lpstr>Calibri</vt:lpstr>
      <vt:lpstr>Franklin Gothic Medium</vt:lpstr>
      <vt:lpstr>Wingdings</vt:lpstr>
      <vt:lpstr>Office Theme</vt:lpstr>
      <vt:lpstr>Presentación de PowerPoint</vt:lpstr>
      <vt:lpstr>Presentación de PowerPoint</vt:lpstr>
      <vt:lpstr>CRÉDITOS PARA PRODUCTORES RENSPA DE  ALIMENTOS FRESCOS En el marco de la Comunicación “A” N°7140, N°7240 y complementarias del BCRA.</vt:lpstr>
      <vt:lpstr>CRÉDITOS PARA PRODUCTORES RENSPA DE</vt:lpstr>
      <vt:lpstr>Presentación de PowerPoint</vt:lpstr>
      <vt:lpstr>CRÉDITOS PARA MIPYMES En el marco de la Comunicación “A” N°7140, N°7240 y complementarias del BCRA.</vt:lpstr>
      <vt:lpstr>PRESTAMOS PARA COMERCIOS BNA+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BALBATE,EMILIA DE LUJAN</dc:creator>
  <cp:lastModifiedBy>BALBATE,EMILIA DE LUJAN</cp:lastModifiedBy>
  <cp:revision>3</cp:revision>
  <dcterms:created xsi:type="dcterms:W3CDTF">2021-09-14T16:04:10Z</dcterms:created>
  <dcterms:modified xsi:type="dcterms:W3CDTF">2021-09-14T18:33:36Z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2021-08-31T00:00:00Z</vt:filetime>
  </property>
  <property fmtid="{D5CDD505-2E9C-101B-9397-08002B2CF9AE}" pid="3" name="LastSaved">
    <vt:filetime>2021-09-14T00:00:00Z</vt:filetime>
  </property>
</Properties>
</file>